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4" r:id="rId2"/>
    <p:sldMasterId id="2147483655" r:id="rId3"/>
    <p:sldMasterId id="2147483656"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8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12483903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1133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41130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187" name="Shape 187"/>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1.3</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A path to sustainability: </a:t>
            </a:r>
            <a:r>
              <a:rPr lang="en-US" sz="1800" b="0" i="0" u="none" strike="noStrike" cap="none">
                <a:solidFill>
                  <a:srgbClr val="292526"/>
                </a:solidFill>
                <a:latin typeface="Arial"/>
                <a:ea typeface="Arial"/>
                <a:cs typeface="Arial"/>
                <a:sym typeface="Arial"/>
              </a:rPr>
              <a:t>five subthemes are used throughout this book to illustrate how we can make the transition to more environmentally sustainable or durable societies and economies, based on </a:t>
            </a:r>
            <a:r>
              <a:rPr lang="en-US" sz="1800" b="0" i="1" u="none" strike="noStrike" cap="none">
                <a:solidFill>
                  <a:srgbClr val="292526"/>
                </a:solidFill>
                <a:latin typeface="Arial"/>
                <a:ea typeface="Arial"/>
                <a:cs typeface="Arial"/>
                <a:sym typeface="Arial"/>
              </a:rPr>
              <a:t>sound science</a:t>
            </a:r>
            <a:r>
              <a:rPr lang="en-US" sz="1800" b="0" i="0" u="none" strike="noStrike" cap="none">
                <a:solidFill>
                  <a:srgbClr val="292526"/>
                </a:solidFill>
                <a:latin typeface="Arial"/>
                <a:ea typeface="Arial"/>
                <a:cs typeface="Arial"/>
                <a:sym typeface="Arial"/>
              </a:rPr>
              <a:t>—concepts widely accepted by natural and social scientists in various fields.</a:t>
            </a:r>
          </a:p>
        </p:txBody>
      </p:sp>
    </p:spTree>
    <p:extLst>
      <p:ext uri="{BB962C8B-B14F-4D97-AF65-F5344CB8AC3E}">
        <p14:creationId xmlns:p14="http://schemas.microsoft.com/office/powerpoint/2010/main" val="75366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71876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1.4</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a:t>
            </a:r>
            <a:r>
              <a:rPr lang="en-US" sz="1800" b="0" i="0" u="none" strike="noStrike" cap="none">
                <a:solidFill>
                  <a:srgbClr val="292526"/>
                </a:solidFill>
                <a:latin typeface="Arial"/>
                <a:ea typeface="Arial"/>
                <a:cs typeface="Arial"/>
                <a:sym typeface="Arial"/>
              </a:rPr>
              <a:t>the natural resources (center) and natural services (right) that support and sustain the earth’s life and economies. For example, </a:t>
            </a:r>
            <a:r>
              <a:rPr lang="en-US" sz="1800" b="0" i="1" u="none" strike="noStrike" cap="none">
                <a:solidFill>
                  <a:srgbClr val="292526"/>
                </a:solidFill>
                <a:latin typeface="Arial"/>
                <a:ea typeface="Arial"/>
                <a:cs typeface="Arial"/>
                <a:sym typeface="Arial"/>
              </a:rPr>
              <a:t>nutrients </a:t>
            </a:r>
            <a:r>
              <a:rPr lang="en-US" sz="1800" b="0" i="0" u="none" strike="noStrike" cap="none">
                <a:solidFill>
                  <a:srgbClr val="292526"/>
                </a:solidFill>
                <a:latin typeface="Arial"/>
                <a:ea typeface="Arial"/>
                <a:cs typeface="Arial"/>
                <a:sym typeface="Arial"/>
              </a:rPr>
              <a:t>or chemicals such as carbon and nitrogen, which plants and animals need as </a:t>
            </a:r>
            <a:r>
              <a:rPr lang="en-US" sz="1800" b="0" i="1" u="none" strike="noStrike" cap="none">
                <a:solidFill>
                  <a:srgbClr val="292526"/>
                </a:solidFill>
                <a:latin typeface="Arial"/>
                <a:ea typeface="Arial"/>
                <a:cs typeface="Arial"/>
                <a:sym typeface="Arial"/>
              </a:rPr>
              <a:t>resources, </a:t>
            </a:r>
            <a:r>
              <a:rPr lang="en-US" sz="1800" b="0" i="0" u="none" strike="noStrike" cap="none">
                <a:solidFill>
                  <a:srgbClr val="292526"/>
                </a:solidFill>
                <a:latin typeface="Arial"/>
                <a:ea typeface="Arial"/>
                <a:cs typeface="Arial"/>
                <a:sym typeface="Arial"/>
              </a:rPr>
              <a:t>are recycled through the air, water, soil, and organisms by the natural process of </a:t>
            </a:r>
            <a:r>
              <a:rPr lang="en-US" sz="1800" b="0" i="1" u="none" strike="noStrike" cap="none">
                <a:solidFill>
                  <a:srgbClr val="292526"/>
                </a:solidFill>
                <a:latin typeface="Arial"/>
                <a:ea typeface="Arial"/>
                <a:cs typeface="Arial"/>
                <a:sym typeface="Arial"/>
              </a:rPr>
              <a:t>nutrient cycling. </a:t>
            </a:r>
            <a:r>
              <a:rPr lang="en-US" sz="1800" b="0" i="0" u="none" strike="noStrike" cap="none">
                <a:solidFill>
                  <a:srgbClr val="292526"/>
                </a:solidFill>
                <a:latin typeface="Arial"/>
                <a:ea typeface="Arial"/>
                <a:cs typeface="Arial"/>
                <a:sym typeface="Arial"/>
              </a:rPr>
              <a:t>And the interactions and competition of different types of plants and animals (species) for </a:t>
            </a:r>
            <a:r>
              <a:rPr lang="en-US" sz="1800" b="0" i="1" u="none" strike="noStrike" cap="none">
                <a:solidFill>
                  <a:srgbClr val="292526"/>
                </a:solidFill>
                <a:latin typeface="Arial"/>
                <a:ea typeface="Arial"/>
                <a:cs typeface="Arial"/>
                <a:sym typeface="Arial"/>
              </a:rPr>
              <a:t>resources </a:t>
            </a:r>
            <a:r>
              <a:rPr lang="en-US" sz="1800" b="0" i="0" u="none" strike="noStrike" cap="none">
                <a:solidFill>
                  <a:srgbClr val="292526"/>
                </a:solidFill>
                <a:latin typeface="Arial"/>
                <a:ea typeface="Arial"/>
                <a:cs typeface="Arial"/>
                <a:sym typeface="Arial"/>
              </a:rPr>
              <a:t>(nutrients) keep any single species from taking over through the natural service </a:t>
            </a:r>
            <a:r>
              <a:rPr lang="en-US" sz="1800" b="0" i="1" u="none" strike="noStrike" cap="none">
                <a:solidFill>
                  <a:srgbClr val="292526"/>
                </a:solidFill>
                <a:latin typeface="Arial"/>
                <a:ea typeface="Arial"/>
                <a:cs typeface="Arial"/>
                <a:sym typeface="Arial"/>
              </a:rPr>
              <a:t>of population control. </a:t>
            </a:r>
            <a:r>
              <a:rPr lang="en-US" sz="1800" b="0" i="0" u="none" strike="noStrike" cap="none">
                <a:solidFill>
                  <a:srgbClr val="292526"/>
                </a:solidFill>
                <a:latin typeface="Arial"/>
                <a:ea typeface="Arial"/>
                <a:cs typeface="Arial"/>
                <a:sym typeface="Arial"/>
              </a:rPr>
              <a:t>Colored wedges are shown at the beginning of most chapters in this book to show the </a:t>
            </a:r>
            <a:r>
              <a:rPr lang="en-US" sz="1800" b="0" i="1" u="none" strike="noStrike" cap="none">
                <a:solidFill>
                  <a:srgbClr val="292526"/>
                </a:solidFill>
                <a:latin typeface="Arial"/>
                <a:ea typeface="Arial"/>
                <a:cs typeface="Arial"/>
                <a:sym typeface="Arial"/>
              </a:rPr>
              <a:t>natural resources </a:t>
            </a:r>
            <a:r>
              <a:rPr lang="en-US" sz="1800" b="0" i="0" u="none" strike="noStrike" cap="none">
                <a:solidFill>
                  <a:srgbClr val="292526"/>
                </a:solidFill>
                <a:latin typeface="Arial"/>
                <a:ea typeface="Arial"/>
                <a:cs typeface="Arial"/>
                <a:sym typeface="Arial"/>
              </a:rPr>
              <a:t>(blue wedges) and </a:t>
            </a:r>
            <a:r>
              <a:rPr lang="en-US" sz="1800" b="0" i="1" u="none" strike="noStrike" cap="none">
                <a:solidFill>
                  <a:srgbClr val="292526"/>
                </a:solidFill>
                <a:latin typeface="Arial"/>
                <a:ea typeface="Arial"/>
                <a:cs typeface="Arial"/>
                <a:sym typeface="Arial"/>
              </a:rPr>
              <a:t>natural services </a:t>
            </a:r>
            <a:r>
              <a:rPr lang="en-US" sz="1800" b="0" i="0" u="none" strike="noStrike" cap="none">
                <a:solidFill>
                  <a:srgbClr val="292526"/>
                </a:solidFill>
                <a:latin typeface="Arial"/>
                <a:ea typeface="Arial"/>
                <a:cs typeface="Arial"/>
                <a:sym typeface="Arial"/>
              </a:rPr>
              <a:t>(orange wedges) discussed in these chapters.</a:t>
            </a:r>
          </a:p>
        </p:txBody>
      </p:sp>
    </p:spTree>
    <p:extLst>
      <p:ext uri="{BB962C8B-B14F-4D97-AF65-F5344CB8AC3E}">
        <p14:creationId xmlns:p14="http://schemas.microsoft.com/office/powerpoint/2010/main" val="154477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49142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51948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05121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288" name="Shape 288"/>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1.5</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Global outlook: </a:t>
            </a:r>
            <a:r>
              <a:rPr lang="en-US" sz="1800" b="0" i="0" u="none" strike="noStrike" cap="none">
                <a:solidFill>
                  <a:srgbClr val="292526"/>
                </a:solidFill>
                <a:latin typeface="Arial"/>
                <a:ea typeface="Arial"/>
                <a:cs typeface="Arial"/>
                <a:sym typeface="Arial"/>
              </a:rPr>
              <a:t>comparison of developed and developing countries, 2006. (Data from the United Nations and the World Bank)</a:t>
            </a:r>
          </a:p>
        </p:txBody>
      </p:sp>
    </p:spTree>
    <p:extLst>
      <p:ext uri="{BB962C8B-B14F-4D97-AF65-F5344CB8AC3E}">
        <p14:creationId xmlns:p14="http://schemas.microsoft.com/office/powerpoint/2010/main" val="107971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3" name="Shape 313"/>
          <p:cNvSpPr txBox="1">
            <a:spLocks noGrp="1"/>
          </p:cNvSpPr>
          <p:nvPr>
            <p:ph type="body" idx="1"/>
          </p:nvPr>
        </p:nvSpPr>
        <p:spPr>
          <a:xfrm>
            <a:off x="912812" y="4343400"/>
            <a:ext cx="5032374" cy="4113211"/>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292526"/>
                </a:solidFill>
                <a:latin typeface="Arial"/>
                <a:ea typeface="Arial"/>
                <a:cs typeface="Arial"/>
                <a:sym typeface="Arial"/>
              </a:rPr>
              <a:t>Figure 1.6</a:t>
            </a:r>
          </a:p>
          <a:p>
            <a:pPr marL="0" marR="0" lvl="0" indent="0" algn="l" rtl="0">
              <a:spcBef>
                <a:spcPts val="0"/>
              </a:spcBef>
              <a:buSzPct val="25000"/>
              <a:buFont typeface="Arial"/>
              <a:buNone/>
            </a:pPr>
            <a:r>
              <a:rPr lang="en-US" sz="1800" b="0" i="0" u="none" strike="noStrike" cap="none">
                <a:solidFill>
                  <a:srgbClr val="292526"/>
                </a:solidFill>
                <a:latin typeface="Arial"/>
                <a:ea typeface="Arial"/>
                <a:cs typeface="Arial"/>
                <a:sym typeface="Arial"/>
              </a:rPr>
              <a:t>Generalized distribution of poverty. Poverty is found mostly in the southern hemisphere, largely because of unfavorable climates and geological bad luck in terms of fertile soils, minerals, and fossil fuel supplies. (Data from United Nations and World Bank)</a:t>
            </a:r>
          </a:p>
        </p:txBody>
      </p:sp>
    </p:spTree>
    <p:extLst>
      <p:ext uri="{BB962C8B-B14F-4D97-AF65-F5344CB8AC3E}">
        <p14:creationId xmlns:p14="http://schemas.microsoft.com/office/powerpoint/2010/main" val="169104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68696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84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80524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52082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43" name="Shape 343"/>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1.7</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use and degradation: </a:t>
            </a:r>
            <a:r>
              <a:rPr lang="en-US" sz="1800" b="0" i="0" u="none" strike="noStrike" cap="none">
                <a:solidFill>
                  <a:srgbClr val="292526"/>
                </a:solidFill>
                <a:latin typeface="Arial"/>
                <a:ea typeface="Arial"/>
                <a:cs typeface="Arial"/>
                <a:sym typeface="Arial"/>
              </a:rPr>
              <a:t>total and per capita ecological footprints of selected countries in 2002 (left). By 2002, humanity’s average ecological footprint was about 39% higher than the earth’s ecological capacity (right). (Data from Worldwide Fund for Nature, UN Environment Programme, Global Footprint Network, Worldwatch Institute)</a:t>
            </a:r>
          </a:p>
        </p:txBody>
      </p:sp>
    </p:spTree>
    <p:extLst>
      <p:ext uri="{BB962C8B-B14F-4D97-AF65-F5344CB8AC3E}">
        <p14:creationId xmlns:p14="http://schemas.microsoft.com/office/powerpoint/2010/main" val="44542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61" name="Shape 361"/>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1.7</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use and degradation: </a:t>
            </a:r>
            <a:r>
              <a:rPr lang="en-US" sz="1800" b="0" i="0" u="none" strike="noStrike" cap="none">
                <a:solidFill>
                  <a:srgbClr val="292526"/>
                </a:solidFill>
                <a:latin typeface="Arial"/>
                <a:ea typeface="Arial"/>
                <a:cs typeface="Arial"/>
                <a:sym typeface="Arial"/>
              </a:rPr>
              <a:t>total and per capita ecological footprints of selected countries in 2002 (left). By 2002, humanity’s average ecological footprint was about 39% higher than the earth’s ecological capacity (right). (Data from Worldwide Fund for Nature, UN Environment Programme, Global Footprint Network, Worldwatch Institute)</a:t>
            </a:r>
          </a:p>
        </p:txBody>
      </p:sp>
    </p:spTree>
    <p:extLst>
      <p:ext uri="{BB962C8B-B14F-4D97-AF65-F5344CB8AC3E}">
        <p14:creationId xmlns:p14="http://schemas.microsoft.com/office/powerpoint/2010/main" val="522571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379" name="Shape 379"/>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1.7</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use and degradation: </a:t>
            </a:r>
            <a:r>
              <a:rPr lang="en-US" sz="1800" b="0" i="0" u="none" strike="noStrike" cap="none">
                <a:solidFill>
                  <a:srgbClr val="292526"/>
                </a:solidFill>
                <a:latin typeface="Arial"/>
                <a:ea typeface="Arial"/>
                <a:cs typeface="Arial"/>
                <a:sym typeface="Arial"/>
              </a:rPr>
              <a:t>total and per capita ecological footprints of selected countries in 2002 (left). By 2002, humanity’s average ecological footprint was about 39% higher than the earth’s ecological capacity (right). (Data from Worldwide Fund for Nature, UN Environment Programme, Global Footprint Network, Worldwatch Institute)</a:t>
            </a:r>
          </a:p>
        </p:txBody>
      </p:sp>
    </p:spTree>
    <p:extLst>
      <p:ext uri="{BB962C8B-B14F-4D97-AF65-F5344CB8AC3E}">
        <p14:creationId xmlns:p14="http://schemas.microsoft.com/office/powerpoint/2010/main" val="64749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90703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06470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442821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11" name="Shape 411"/>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1.10</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use, depletion, and degradation: </a:t>
            </a:r>
            <a:r>
              <a:rPr lang="en-US" sz="1800" b="0" i="0" u="none" strike="noStrike" cap="none">
                <a:solidFill>
                  <a:srgbClr val="292526"/>
                </a:solidFill>
                <a:latin typeface="Arial"/>
                <a:ea typeface="Arial"/>
                <a:cs typeface="Arial"/>
                <a:sym typeface="Arial"/>
              </a:rPr>
              <a:t>human and natural capital produce an amazing array of goods and services for most of the world’s people. But the exponentially increasing flow of material resources through the world’s economic systems depletes nonrenewable resources, degrades renewable resources, and adds heat, pollution, and wastes to the environment.</a:t>
            </a:r>
          </a:p>
        </p:txBody>
      </p:sp>
    </p:spTree>
    <p:extLst>
      <p:ext uri="{BB962C8B-B14F-4D97-AF65-F5344CB8AC3E}">
        <p14:creationId xmlns:p14="http://schemas.microsoft.com/office/powerpoint/2010/main" val="907836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5840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565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1.11</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degradation: </a:t>
            </a:r>
            <a:r>
              <a:rPr lang="en-US" sz="1800" b="0" i="0" u="none" strike="noStrike" cap="none">
                <a:solidFill>
                  <a:srgbClr val="292526"/>
                </a:solidFill>
                <a:latin typeface="Arial"/>
                <a:ea typeface="Arial"/>
                <a:cs typeface="Arial"/>
                <a:sym typeface="Arial"/>
              </a:rPr>
              <a:t>five basic causes of the environmental problems we face. QUESTION: </a:t>
            </a:r>
            <a:r>
              <a:rPr lang="en-US" sz="1800" b="0" i="1" u="none" strike="noStrike" cap="none">
                <a:solidFill>
                  <a:srgbClr val="292526"/>
                </a:solidFill>
                <a:latin typeface="Arial"/>
                <a:ea typeface="Arial"/>
                <a:cs typeface="Arial"/>
                <a:sym typeface="Arial"/>
              </a:rPr>
              <a:t>Can you think of any other basic causes?</a:t>
            </a:r>
          </a:p>
        </p:txBody>
      </p:sp>
    </p:spTree>
    <p:extLst>
      <p:ext uri="{BB962C8B-B14F-4D97-AF65-F5344CB8AC3E}">
        <p14:creationId xmlns:p14="http://schemas.microsoft.com/office/powerpoint/2010/main" val="4214432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950724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183778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466" name="Shape 466"/>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1.12</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Natural capital degradation: </a:t>
            </a:r>
            <a:r>
              <a:rPr lang="en-US" sz="1800" b="0" i="0" u="none" strike="noStrike" cap="none">
                <a:solidFill>
                  <a:srgbClr val="292526"/>
                </a:solidFill>
                <a:latin typeface="Arial"/>
                <a:ea typeface="Arial"/>
                <a:cs typeface="Arial"/>
                <a:sym typeface="Arial"/>
              </a:rPr>
              <a:t>some harmful results of poverty. QUESTION: </a:t>
            </a:r>
            <a:r>
              <a:rPr lang="en-US" sz="1800" b="0" i="1" u="none" strike="noStrike" cap="none">
                <a:solidFill>
                  <a:srgbClr val="292526"/>
                </a:solidFill>
                <a:latin typeface="Arial"/>
                <a:ea typeface="Arial"/>
                <a:cs typeface="Arial"/>
                <a:sym typeface="Arial"/>
              </a:rPr>
              <a:t>Which two of these effects do you believe are the most harmful? </a:t>
            </a:r>
            <a:r>
              <a:rPr lang="en-US" sz="1800" b="0" i="0" u="none" strike="noStrike" cap="none">
                <a:solidFill>
                  <a:srgbClr val="292526"/>
                </a:solidFill>
                <a:latin typeface="Arial"/>
                <a:ea typeface="Arial"/>
                <a:cs typeface="Arial"/>
                <a:sym typeface="Arial"/>
              </a:rPr>
              <a:t>(Data from United Nations, World Bank, and World Health Organization)</a:t>
            </a:r>
          </a:p>
        </p:txBody>
      </p:sp>
    </p:spTree>
    <p:extLst>
      <p:ext uri="{BB962C8B-B14F-4D97-AF65-F5344CB8AC3E}">
        <p14:creationId xmlns:p14="http://schemas.microsoft.com/office/powerpoint/2010/main" val="3090284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442901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905940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500" name="Shape 500"/>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1.14</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Connections: </a:t>
            </a:r>
            <a:r>
              <a:rPr lang="en-US" sz="1800" b="0" i="0" u="none" strike="noStrike" cap="none">
                <a:solidFill>
                  <a:srgbClr val="292526"/>
                </a:solidFill>
                <a:latin typeface="Arial"/>
                <a:ea typeface="Arial"/>
                <a:cs typeface="Arial"/>
                <a:sym typeface="Arial"/>
              </a:rPr>
              <a:t>simplified model of how three factors—number of people, affluence, and technology—affect the environmental impact of the population in developing countries (top) and developed countries (bottom).</a:t>
            </a:r>
          </a:p>
        </p:txBody>
      </p:sp>
    </p:spTree>
    <p:extLst>
      <p:ext uri="{BB962C8B-B14F-4D97-AF65-F5344CB8AC3E}">
        <p14:creationId xmlns:p14="http://schemas.microsoft.com/office/powerpoint/2010/main" val="2480904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52397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9" name="Shape 5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4283969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38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033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376282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7" name="Shape 5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425969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087743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571" name="Shape 571"/>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1.16</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Four scientific principles of sustainability: </a:t>
            </a:r>
            <a:r>
              <a:rPr lang="en-US" sz="1800" b="0" i="0" u="none" strike="noStrike" cap="none">
                <a:solidFill>
                  <a:srgbClr val="292526"/>
                </a:solidFill>
                <a:latin typeface="Arial"/>
                <a:ea typeface="Arial"/>
                <a:cs typeface="Arial"/>
                <a:sym typeface="Arial"/>
              </a:rPr>
              <a:t>these four interconnected principles of sustainability are derived from learning how nature has sustained a variety of life on the earth for about 3.7 billion years. The top left oval shows sunlight stimulating the production of vegetation in the Arctic tundra during its brief summer (</a:t>
            </a:r>
            <a:r>
              <a:rPr lang="en-US" sz="1800" b="0" i="1" u="none" strike="noStrike" cap="none">
                <a:solidFill>
                  <a:srgbClr val="292526"/>
                </a:solidFill>
                <a:latin typeface="Arial"/>
                <a:ea typeface="Arial"/>
                <a:cs typeface="Arial"/>
                <a:sym typeface="Arial"/>
              </a:rPr>
              <a:t>solar energy</a:t>
            </a:r>
            <a:r>
              <a:rPr lang="en-US" sz="1800" b="0" i="0" u="none" strike="noStrike" cap="none">
                <a:solidFill>
                  <a:srgbClr val="292526"/>
                </a:solidFill>
                <a:latin typeface="Arial"/>
                <a:ea typeface="Arial"/>
                <a:cs typeface="Arial"/>
                <a:sym typeface="Arial"/>
              </a:rPr>
              <a:t>) and the top right oval shows some of the diversity of species found there during the summer (</a:t>
            </a:r>
            <a:r>
              <a:rPr lang="en-US" sz="1800" b="0" i="1" u="none" strike="noStrike" cap="none">
                <a:solidFill>
                  <a:srgbClr val="292526"/>
                </a:solidFill>
                <a:latin typeface="Arial"/>
                <a:ea typeface="Arial"/>
                <a:cs typeface="Arial"/>
                <a:sym typeface="Arial"/>
              </a:rPr>
              <a:t>biodiversity</a:t>
            </a:r>
            <a:r>
              <a:rPr lang="en-US" sz="1800" b="0" i="0" u="none" strike="noStrike" cap="none">
                <a:solidFill>
                  <a:srgbClr val="292526"/>
                </a:solidFill>
                <a:latin typeface="Arial"/>
                <a:ea typeface="Arial"/>
                <a:cs typeface="Arial"/>
                <a:sym typeface="Arial"/>
              </a:rPr>
              <a:t>). The bottom right oval shows Arctic gray wolves stalking a caribou during the long cold winter (</a:t>
            </a:r>
            <a:r>
              <a:rPr lang="en-US" sz="1800" b="0" i="1" u="none" strike="noStrike" cap="none">
                <a:solidFill>
                  <a:srgbClr val="292526"/>
                </a:solidFill>
                <a:latin typeface="Arial"/>
                <a:ea typeface="Arial"/>
                <a:cs typeface="Arial"/>
                <a:sym typeface="Arial"/>
              </a:rPr>
              <a:t>population control</a:t>
            </a:r>
            <a:r>
              <a:rPr lang="en-US" sz="1800" b="0" i="0" u="none" strike="noStrike" cap="none">
                <a:solidFill>
                  <a:srgbClr val="292526"/>
                </a:solidFill>
                <a:latin typeface="Arial"/>
                <a:ea typeface="Arial"/>
                <a:cs typeface="Arial"/>
                <a:sym typeface="Arial"/>
              </a:rPr>
              <a:t>). The bottom left oval shows Arctic gray wolves feeding on their kill. This plus huge numbers of tiny decomposers that convert dead matter to soil nutrients recycle the nutrients needed to support the plant growth shown in the top left and right ovals (</a:t>
            </a:r>
            <a:r>
              <a:rPr lang="en-US" sz="1800" b="0" i="1" u="none" strike="noStrike" cap="none">
                <a:solidFill>
                  <a:srgbClr val="292526"/>
                </a:solidFill>
                <a:latin typeface="Arial"/>
                <a:ea typeface="Arial"/>
                <a:cs typeface="Arial"/>
                <a:sym typeface="Arial"/>
              </a:rPr>
              <a:t>nutrient recycling</a:t>
            </a:r>
            <a:r>
              <a:rPr lang="en-US" sz="1800" b="0" i="0" u="none" strike="noStrike" cap="none">
                <a:solidFill>
                  <a:srgbClr val="292526"/>
                </a:solidFill>
                <a:latin typeface="Arial"/>
                <a:ea typeface="Arial"/>
                <a:cs typeface="Arial"/>
                <a:sym typeface="Arial"/>
              </a:rPr>
              <a:t>).</a:t>
            </a:r>
          </a:p>
        </p:txBody>
      </p:sp>
    </p:spTree>
    <p:extLst>
      <p:ext uri="{BB962C8B-B14F-4D97-AF65-F5344CB8AC3E}">
        <p14:creationId xmlns:p14="http://schemas.microsoft.com/office/powerpoint/2010/main" val="35791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4025850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0" name="Shape 5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654388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598" name="Shape 598"/>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1.17</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Solutions: </a:t>
            </a:r>
            <a:r>
              <a:rPr lang="en-US" sz="1800" b="0" i="0" u="none" strike="noStrike" cap="none">
                <a:solidFill>
                  <a:srgbClr val="292526"/>
                </a:solidFill>
                <a:latin typeface="Arial"/>
                <a:ea typeface="Arial"/>
                <a:cs typeface="Arial"/>
                <a:sym typeface="Arial"/>
              </a:rPr>
              <a:t>implications of the four scientific principles of sustainability derived from observing nature (left) for the long-term sustainability of human societies (right).</a:t>
            </a:r>
          </a:p>
        </p:txBody>
      </p:sp>
    </p:spTree>
    <p:extLst>
      <p:ext uri="{BB962C8B-B14F-4D97-AF65-F5344CB8AC3E}">
        <p14:creationId xmlns:p14="http://schemas.microsoft.com/office/powerpoint/2010/main" val="1717645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618" name="Shape 618"/>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1.18</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Solutions: </a:t>
            </a:r>
            <a:r>
              <a:rPr lang="en-US" sz="1800" b="0" i="0" u="none" strike="noStrike" cap="none">
                <a:solidFill>
                  <a:srgbClr val="292526"/>
                </a:solidFill>
                <a:latin typeface="Arial"/>
                <a:ea typeface="Arial"/>
                <a:cs typeface="Arial"/>
                <a:sym typeface="Arial"/>
              </a:rPr>
              <a:t>some shifts involved in bringing about the </a:t>
            </a:r>
            <a:r>
              <a:rPr lang="en-US" sz="1800" b="0" i="1" u="none" strike="noStrike" cap="none">
                <a:solidFill>
                  <a:srgbClr val="292526"/>
                </a:solidFill>
                <a:latin typeface="Arial"/>
                <a:ea typeface="Arial"/>
                <a:cs typeface="Arial"/>
                <a:sym typeface="Arial"/>
              </a:rPr>
              <a:t>environmental </a:t>
            </a:r>
            <a:r>
              <a:rPr lang="en-US" sz="1800" b="0" i="0" u="none" strike="noStrike" cap="none">
                <a:solidFill>
                  <a:srgbClr val="292526"/>
                </a:solidFill>
                <a:latin typeface="Arial"/>
                <a:ea typeface="Arial"/>
                <a:cs typeface="Arial"/>
                <a:sym typeface="Arial"/>
              </a:rPr>
              <a:t>or </a:t>
            </a:r>
            <a:r>
              <a:rPr lang="en-US" sz="1800" b="0" i="1" u="none" strike="noStrike" cap="none">
                <a:solidFill>
                  <a:srgbClr val="292526"/>
                </a:solidFill>
                <a:latin typeface="Arial"/>
                <a:ea typeface="Arial"/>
                <a:cs typeface="Arial"/>
                <a:sym typeface="Arial"/>
              </a:rPr>
              <a:t>sustainability revolution.</a:t>
            </a:r>
          </a:p>
        </p:txBody>
      </p:sp>
    </p:spTree>
    <p:extLst>
      <p:ext uri="{BB962C8B-B14F-4D97-AF65-F5344CB8AC3E}">
        <p14:creationId xmlns:p14="http://schemas.microsoft.com/office/powerpoint/2010/main" val="1324416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624" name="Shape 624"/>
          <p:cNvSpPr txBox="1">
            <a:spLocks noGrp="1"/>
          </p:cNvSpPr>
          <p:nvPr>
            <p:ph type="body" idx="1"/>
          </p:nvPr>
        </p:nvSpPr>
        <p:spPr>
          <a:xfrm>
            <a:off x="685800" y="4343400"/>
            <a:ext cx="5486399" cy="41148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65384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85404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134" name="Shape 134"/>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Figure 1.1</a:t>
            </a:r>
          </a:p>
          <a:p>
            <a:pPr marL="0" marR="0" lvl="0" indent="0" algn="l" rtl="0">
              <a:spcBef>
                <a:spcPts val="0"/>
              </a:spcBef>
              <a:buSzPct val="25000"/>
              <a:buFont typeface="Arial"/>
              <a:buNone/>
            </a:pPr>
            <a:r>
              <a:rPr lang="en-US" sz="1800" b="1" i="0" u="none" strike="noStrike" cap="none">
                <a:solidFill>
                  <a:srgbClr val="00AEF0"/>
                </a:solidFill>
                <a:latin typeface="Arial"/>
                <a:ea typeface="Arial"/>
                <a:cs typeface="Arial"/>
                <a:sym typeface="Arial"/>
              </a:rPr>
              <a:t>Exponential growth: </a:t>
            </a:r>
            <a:r>
              <a:rPr lang="en-US" sz="1800" b="0" i="0" u="none" strike="noStrike" cap="none">
                <a:solidFill>
                  <a:srgbClr val="292526"/>
                </a:solidFill>
                <a:latin typeface="Arial"/>
                <a:ea typeface="Arial"/>
                <a:cs typeface="Arial"/>
                <a:sym typeface="Arial"/>
              </a:rPr>
              <a:t>the </a:t>
            </a:r>
            <a:r>
              <a:rPr lang="en-US" sz="1800" b="0" i="1" u="none" strike="noStrike" cap="none">
                <a:solidFill>
                  <a:srgbClr val="292526"/>
                </a:solidFill>
                <a:latin typeface="Arial"/>
                <a:ea typeface="Arial"/>
                <a:cs typeface="Arial"/>
                <a:sym typeface="Arial"/>
              </a:rPr>
              <a:t>J</a:t>
            </a:r>
            <a:r>
              <a:rPr lang="en-US" sz="1800" b="0" i="0" u="none" strike="noStrike" cap="none">
                <a:solidFill>
                  <a:srgbClr val="292526"/>
                </a:solidFill>
                <a:latin typeface="Arial"/>
                <a:ea typeface="Arial"/>
                <a:cs typeface="Arial"/>
                <a:sym typeface="Arial"/>
              </a:rPr>
              <a:t>-shaped curve of past exponential world population growth, with projections to 2100. Exponential growth starts off slowly, but as time passes the curve becomes increasingly steep. Unless death rates rise, the current world population of 6.6 billion people is projected to reach 8–10 billion people sometime this century. (This figure is not to scale.) (Data from the World Bank and United Nations; photo courtesy of NASA)</a:t>
            </a:r>
          </a:p>
        </p:txBody>
      </p:sp>
    </p:spTree>
    <p:extLst>
      <p:ext uri="{BB962C8B-B14F-4D97-AF65-F5344CB8AC3E}">
        <p14:creationId xmlns:p14="http://schemas.microsoft.com/office/powerpoint/2010/main" val="13253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82636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155" name="Shape 155"/>
          <p:cNvSpPr txBox="1">
            <a:spLocks noGrp="1"/>
          </p:cNvSpPr>
          <p:nvPr>
            <p:ph type="body" idx="1"/>
          </p:nvPr>
        </p:nvSpPr>
        <p:spPr>
          <a:xfrm>
            <a:off x="912812" y="4343400"/>
            <a:ext cx="5032374" cy="4113211"/>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a:solidFill>
                  <a:srgbClr val="292526"/>
                </a:solidFill>
                <a:latin typeface="Arial"/>
                <a:ea typeface="Arial"/>
                <a:cs typeface="Arial"/>
                <a:sym typeface="Arial"/>
              </a:rPr>
              <a:t>Figure 1.2</a:t>
            </a:r>
          </a:p>
          <a:p>
            <a:pPr marL="0" marR="0" lvl="0" indent="0" algn="l" rtl="0">
              <a:spcBef>
                <a:spcPts val="0"/>
              </a:spcBef>
              <a:buSzPct val="25000"/>
              <a:buFont typeface="Arial"/>
              <a:buNone/>
            </a:pPr>
            <a:r>
              <a:rPr lang="en-US" sz="1800" b="0" i="0" u="none" strike="noStrike" cap="none">
                <a:solidFill>
                  <a:srgbClr val="292526"/>
                </a:solidFill>
                <a:latin typeface="Arial"/>
                <a:ea typeface="Arial"/>
                <a:cs typeface="Arial"/>
                <a:sym typeface="Arial"/>
              </a:rPr>
              <a:t>Environmental science is an interdisciplinary study of connections between the earth’s life-support system (left) and the human culturesphere (right).</a:t>
            </a:r>
          </a:p>
        </p:txBody>
      </p:sp>
    </p:spTree>
    <p:extLst>
      <p:ext uri="{BB962C8B-B14F-4D97-AF65-F5344CB8AC3E}">
        <p14:creationId xmlns:p14="http://schemas.microsoft.com/office/powerpoint/2010/main" val="26178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59833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711200" y="1330325"/>
            <a:ext cx="7772400" cy="135255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defRPr sz="4400" b="0" i="0" u="none" strike="noStrike" cap="none">
                <a:solidFill>
                  <a:schemeClr val="folHlink"/>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8" name="Shape 78"/>
          <p:cNvSpPr txBox="1">
            <a:spLocks noGrp="1"/>
          </p:cNvSpPr>
          <p:nvPr>
            <p:ph type="subTitle" idx="1"/>
          </p:nvPr>
        </p:nvSpPr>
        <p:spPr>
          <a:xfrm>
            <a:off x="1411287" y="3011486"/>
            <a:ext cx="6400799" cy="1752600"/>
          </a:xfrm>
          <a:prstGeom prst="rect">
            <a:avLst/>
          </a:prstGeom>
          <a:noFill/>
          <a:ln>
            <a:noFill/>
          </a:ln>
        </p:spPr>
        <p:txBody>
          <a:bodyPr lIns="91425" tIns="91425" rIns="91425" bIns="91425" anchor="t" anchorCtr="0"/>
          <a:lstStyle>
            <a:lvl1pPr marL="0" marR="0" lvl="0" indent="133350" algn="l" rtl="0">
              <a:lnSpc>
                <a:spcPct val="80000"/>
              </a:lnSpc>
              <a:spcBef>
                <a:spcPts val="880"/>
              </a:spcBef>
              <a:spcAft>
                <a:spcPts val="0"/>
              </a:spcAft>
              <a:buClr>
                <a:schemeClr val="hlink"/>
              </a:buClr>
              <a:buFont typeface="Arial"/>
              <a:buChar char="●"/>
              <a:defRPr sz="4400" b="0" i="0" u="none" strike="noStrike" cap="none">
                <a:solidFill>
                  <a:srgbClr val="FFFFFF"/>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title" idx="2"/>
          </p:nvPr>
        </p:nvSpPr>
        <p:spPr>
          <a:xfrm>
            <a:off x="228600" y="68261"/>
            <a:ext cx="8763000" cy="1139825"/>
          </a:xfrm>
          <a:prstGeom prst="rect">
            <a:avLst/>
          </a:prstGeom>
          <a:noFill/>
          <a:ln>
            <a:noFill/>
          </a:ln>
        </p:spPr>
        <p:txBody>
          <a:bodyPr lIns="91425" tIns="91425" rIns="91425" bIns="91425" anchor="ctr" anchorCtr="1"/>
          <a:lstStyle>
            <a:lvl1pPr lvl="0" algn="ctr" rtl="0">
              <a:lnSpc>
                <a:spcPct val="100000"/>
              </a:lnSpc>
              <a:spcBef>
                <a:spcPts val="0"/>
              </a:spcBef>
              <a:spcAft>
                <a:spcPts val="0"/>
              </a:spcAft>
              <a:defRPr sz="4000">
                <a:solidFill>
                  <a:schemeClr val="folHlink"/>
                </a:solidFill>
                <a:latin typeface="Arial"/>
                <a:ea typeface="Arial"/>
                <a:cs typeface="Arial"/>
                <a:sym typeface="Arial"/>
              </a:defRPr>
            </a:lvl1pPr>
            <a:lvl2pPr lvl="1" algn="ctr" rtl="0">
              <a:lnSpc>
                <a:spcPct val="100000"/>
              </a:lnSpc>
              <a:spcBef>
                <a:spcPts val="0"/>
              </a:spcBef>
              <a:spcAft>
                <a:spcPts val="0"/>
              </a:spcAft>
              <a:defRPr sz="4000">
                <a:solidFill>
                  <a:schemeClr val="folHlink"/>
                </a:solidFill>
                <a:latin typeface="Arial"/>
                <a:ea typeface="Arial"/>
                <a:cs typeface="Arial"/>
                <a:sym typeface="Arial"/>
              </a:defRPr>
            </a:lvl2pPr>
            <a:lvl3pPr lvl="2" algn="ctr" rtl="0">
              <a:lnSpc>
                <a:spcPct val="100000"/>
              </a:lnSpc>
              <a:spcBef>
                <a:spcPts val="0"/>
              </a:spcBef>
              <a:spcAft>
                <a:spcPts val="0"/>
              </a:spcAft>
              <a:defRPr sz="4000">
                <a:solidFill>
                  <a:schemeClr val="folHlink"/>
                </a:solidFill>
                <a:latin typeface="Arial"/>
                <a:ea typeface="Arial"/>
                <a:cs typeface="Arial"/>
                <a:sym typeface="Arial"/>
              </a:defRPr>
            </a:lvl3pPr>
            <a:lvl4pPr lvl="3" algn="ctr" rtl="0">
              <a:lnSpc>
                <a:spcPct val="100000"/>
              </a:lnSpc>
              <a:spcBef>
                <a:spcPts val="0"/>
              </a:spcBef>
              <a:spcAft>
                <a:spcPts val="0"/>
              </a:spcAft>
              <a:defRPr sz="4000">
                <a:solidFill>
                  <a:schemeClr val="folHlink"/>
                </a:solidFill>
                <a:latin typeface="Arial"/>
                <a:ea typeface="Arial"/>
                <a:cs typeface="Arial"/>
                <a:sym typeface="Arial"/>
              </a:defRPr>
            </a:lvl4pPr>
            <a:lvl5pPr lvl="4" algn="ctr" rtl="0">
              <a:lnSpc>
                <a:spcPct val="100000"/>
              </a:lnSpc>
              <a:spcBef>
                <a:spcPts val="0"/>
              </a:spcBef>
              <a:spcAft>
                <a:spcPts val="0"/>
              </a:spcAft>
              <a:defRPr sz="4000">
                <a:solidFill>
                  <a:schemeClr val="folHlink"/>
                </a:solidFill>
                <a:latin typeface="Arial"/>
                <a:ea typeface="Arial"/>
                <a:cs typeface="Arial"/>
                <a:sym typeface="Arial"/>
              </a:defRPr>
            </a:lvl5pPr>
            <a:lvl6pPr lvl="5" algn="ctr" rtl="0">
              <a:lnSpc>
                <a:spcPct val="100000"/>
              </a:lnSpc>
              <a:spcBef>
                <a:spcPts val="0"/>
              </a:spcBef>
              <a:spcAft>
                <a:spcPts val="0"/>
              </a:spcAft>
              <a:defRPr sz="4000">
                <a:solidFill>
                  <a:schemeClr val="folHlink"/>
                </a:solidFill>
                <a:latin typeface="Arial"/>
                <a:ea typeface="Arial"/>
                <a:cs typeface="Arial"/>
                <a:sym typeface="Arial"/>
              </a:defRPr>
            </a:lvl6pPr>
            <a:lvl7pPr lvl="6" algn="ctr" rtl="0">
              <a:lnSpc>
                <a:spcPct val="100000"/>
              </a:lnSpc>
              <a:spcBef>
                <a:spcPts val="0"/>
              </a:spcBef>
              <a:spcAft>
                <a:spcPts val="0"/>
              </a:spcAft>
              <a:defRPr sz="4000">
                <a:solidFill>
                  <a:schemeClr val="folHlink"/>
                </a:solidFill>
                <a:latin typeface="Arial"/>
                <a:ea typeface="Arial"/>
                <a:cs typeface="Arial"/>
                <a:sym typeface="Arial"/>
              </a:defRPr>
            </a:lvl7pPr>
            <a:lvl8pPr lvl="7" algn="ctr" rtl="0">
              <a:lnSpc>
                <a:spcPct val="100000"/>
              </a:lnSpc>
              <a:spcBef>
                <a:spcPts val="0"/>
              </a:spcBef>
              <a:spcAft>
                <a:spcPts val="0"/>
              </a:spcAft>
              <a:defRPr sz="4000">
                <a:solidFill>
                  <a:schemeClr val="folHlink"/>
                </a:solidFill>
                <a:latin typeface="Arial"/>
                <a:ea typeface="Arial"/>
                <a:cs typeface="Arial"/>
                <a:sym typeface="Arial"/>
              </a:defRPr>
            </a:lvl8pPr>
            <a:lvl9pPr lvl="8" algn="ctr" rtl="0">
              <a:lnSpc>
                <a:spcPct val="100000"/>
              </a:lnSpc>
              <a:spcBef>
                <a:spcPts val="0"/>
              </a:spcBef>
              <a:spcAft>
                <a:spcPts val="0"/>
              </a:spcAft>
              <a:defRPr sz="4000">
                <a:solidFill>
                  <a:schemeClr val="folHlink"/>
                </a:solidFill>
                <a:latin typeface="Arial"/>
                <a:ea typeface="Arial"/>
                <a:cs typeface="Arial"/>
                <a:sym typeface="Arial"/>
              </a:defRPr>
            </a:lvl9pPr>
          </a:lstStyle>
          <a:p>
            <a:endParaRPr/>
          </a:p>
        </p:txBody>
      </p:sp>
      <p:sp>
        <p:nvSpPr>
          <p:cNvPr id="80" name="Shape 80"/>
          <p:cNvSpPr txBox="1">
            <a:spLocks noGrp="1"/>
          </p:cNvSpPr>
          <p:nvPr>
            <p:ph type="body" idx="3"/>
          </p:nvPr>
        </p:nvSpPr>
        <p:spPr>
          <a:xfrm>
            <a:off x="228600" y="1371600"/>
            <a:ext cx="8734424" cy="5257799"/>
          </a:xfrm>
          <a:prstGeom prst="rect">
            <a:avLst/>
          </a:prstGeom>
          <a:noFill/>
          <a:ln>
            <a:noFill/>
          </a:ln>
        </p:spPr>
        <p:txBody>
          <a:bodyPr lIns="91425" tIns="91425" rIns="91425" bIns="91425" anchor="t" anchorCtr="0"/>
          <a:lstStyle>
            <a:lvl1pPr lvl="0" algn="l" rtl="0">
              <a:lnSpc>
                <a:spcPct val="100000"/>
              </a:lnSpc>
              <a:spcBef>
                <a:spcPts val="640"/>
              </a:spcBef>
              <a:spcAft>
                <a:spcPts val="0"/>
              </a:spcAft>
              <a:buNone/>
              <a:defRPr sz="3200">
                <a:solidFill>
                  <a:srgbClr val="FFFFFF"/>
                </a:solidFill>
                <a:latin typeface="Arial"/>
                <a:ea typeface="Arial"/>
                <a:cs typeface="Arial"/>
                <a:sym typeface="Arial"/>
              </a:defRPr>
            </a:lvl1pPr>
            <a:lvl2pPr marL="742950" lvl="1" indent="-231775" rtl="0">
              <a:lnSpc>
                <a:spcPct val="100000"/>
              </a:lnSpc>
              <a:spcBef>
                <a:spcPts val="560"/>
              </a:spcBef>
              <a:spcAft>
                <a:spcPts val="0"/>
              </a:spcAft>
              <a:buNone/>
              <a:defRPr sz="2800"/>
            </a:lvl2pPr>
            <a:lvl3pPr marL="1143000" lvl="2" indent="-136525" rtl="0">
              <a:lnSpc>
                <a:spcPct val="100000"/>
              </a:lnSpc>
              <a:spcBef>
                <a:spcPts val="480"/>
              </a:spcBef>
              <a:spcAft>
                <a:spcPts val="0"/>
              </a:spcAft>
              <a:buNone/>
              <a:defRPr sz="2400"/>
            </a:lvl3pPr>
            <a:lvl4pPr marL="1600200" lvl="3" indent="-190500" rtl="0">
              <a:lnSpc>
                <a:spcPct val="100000"/>
              </a:lnSpc>
              <a:spcBef>
                <a:spcPts val="400"/>
              </a:spcBef>
              <a:spcAft>
                <a:spcPts val="0"/>
              </a:spcAft>
              <a:buNone/>
              <a:defRPr sz="2000"/>
            </a:lvl4pPr>
            <a:lvl5pPr marL="2057400" lvl="4" indent="-152400" rtl="0">
              <a:lnSpc>
                <a:spcPct val="100000"/>
              </a:lnSpc>
              <a:spcBef>
                <a:spcPts val="400"/>
              </a:spcBef>
              <a:spcAft>
                <a:spcPts val="0"/>
              </a:spcAft>
              <a:buNone/>
              <a:defRPr sz="2000"/>
            </a:lvl5pPr>
            <a:lvl6pPr marL="2514600" lvl="5" indent="-107950" rtl="0">
              <a:lnSpc>
                <a:spcPct val="100000"/>
              </a:lnSpc>
              <a:spcBef>
                <a:spcPts val="640"/>
              </a:spcBef>
              <a:spcAft>
                <a:spcPts val="0"/>
              </a:spcAft>
              <a:buNone/>
              <a:defRPr sz="3200">
                <a:solidFill>
                  <a:srgbClr val="FFFFFF"/>
                </a:solidFill>
                <a:latin typeface="Arial"/>
                <a:ea typeface="Arial"/>
                <a:cs typeface="Arial"/>
                <a:sym typeface="Arial"/>
              </a:defRPr>
            </a:lvl6pPr>
            <a:lvl7pPr marL="2971800" lvl="6" indent="-107950" rtl="0">
              <a:lnSpc>
                <a:spcPct val="100000"/>
              </a:lnSpc>
              <a:spcBef>
                <a:spcPts val="640"/>
              </a:spcBef>
              <a:spcAft>
                <a:spcPts val="0"/>
              </a:spcAft>
              <a:buNone/>
              <a:defRPr sz="3200">
                <a:solidFill>
                  <a:srgbClr val="FFFFFF"/>
                </a:solidFill>
                <a:latin typeface="Arial"/>
                <a:ea typeface="Arial"/>
                <a:cs typeface="Arial"/>
                <a:sym typeface="Arial"/>
              </a:defRPr>
            </a:lvl7pPr>
            <a:lvl8pPr marL="3429000" lvl="7" indent="-107950" rtl="0">
              <a:lnSpc>
                <a:spcPct val="100000"/>
              </a:lnSpc>
              <a:spcBef>
                <a:spcPts val="640"/>
              </a:spcBef>
              <a:spcAft>
                <a:spcPts val="0"/>
              </a:spcAft>
              <a:buNone/>
              <a:defRPr sz="3200">
                <a:solidFill>
                  <a:srgbClr val="FFFFFF"/>
                </a:solidFill>
                <a:latin typeface="Arial"/>
                <a:ea typeface="Arial"/>
                <a:cs typeface="Arial"/>
                <a:sym typeface="Arial"/>
              </a:defRPr>
            </a:lvl8pPr>
            <a:lvl9pPr marL="3886200" lvl="8" indent="-107950" rtl="0">
              <a:lnSpc>
                <a:spcPct val="100000"/>
              </a:lnSpc>
              <a:spcBef>
                <a:spcPts val="640"/>
              </a:spcBef>
              <a:spcAft>
                <a:spcPts val="0"/>
              </a:spcAft>
              <a:buNone/>
              <a:defRPr sz="32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28600" y="68261"/>
            <a:ext cx="8763000" cy="1139825"/>
          </a:xfrm>
          <a:prstGeom prst="rect">
            <a:avLst/>
          </a:prstGeom>
          <a:noFill/>
          <a:ln>
            <a:noFill/>
          </a:ln>
        </p:spPr>
        <p:txBody>
          <a:bodyPr lIns="91425" tIns="91425" rIns="91425" bIns="91425" anchor="t" anchorCtr="0"/>
          <a:lstStyle>
            <a:lvl1pPr lvl="0" algn="ctr" rtl="0">
              <a:lnSpc>
                <a:spcPct val="100000"/>
              </a:lnSpc>
              <a:spcBef>
                <a:spcPts val="0"/>
              </a:spcBef>
              <a:spcAft>
                <a:spcPts val="0"/>
              </a:spcAft>
              <a:defRPr sz="4000">
                <a:solidFill>
                  <a:schemeClr val="folHlink"/>
                </a:solidFill>
                <a:latin typeface="Arial"/>
                <a:ea typeface="Arial"/>
                <a:cs typeface="Arial"/>
                <a:sym typeface="Arial"/>
              </a:defRPr>
            </a:lvl1pPr>
            <a:lvl2pPr lvl="1" algn="ctr" rtl="0">
              <a:lnSpc>
                <a:spcPct val="100000"/>
              </a:lnSpc>
              <a:spcBef>
                <a:spcPts val="0"/>
              </a:spcBef>
              <a:spcAft>
                <a:spcPts val="0"/>
              </a:spcAft>
              <a:defRPr sz="4000">
                <a:solidFill>
                  <a:schemeClr val="folHlink"/>
                </a:solidFill>
                <a:latin typeface="Arial"/>
                <a:ea typeface="Arial"/>
                <a:cs typeface="Arial"/>
                <a:sym typeface="Arial"/>
              </a:defRPr>
            </a:lvl2pPr>
            <a:lvl3pPr lvl="2" algn="ctr" rtl="0">
              <a:lnSpc>
                <a:spcPct val="100000"/>
              </a:lnSpc>
              <a:spcBef>
                <a:spcPts val="0"/>
              </a:spcBef>
              <a:spcAft>
                <a:spcPts val="0"/>
              </a:spcAft>
              <a:defRPr sz="4000">
                <a:solidFill>
                  <a:schemeClr val="folHlink"/>
                </a:solidFill>
                <a:latin typeface="Arial"/>
                <a:ea typeface="Arial"/>
                <a:cs typeface="Arial"/>
                <a:sym typeface="Arial"/>
              </a:defRPr>
            </a:lvl3pPr>
            <a:lvl4pPr lvl="3" algn="ctr" rtl="0">
              <a:lnSpc>
                <a:spcPct val="100000"/>
              </a:lnSpc>
              <a:spcBef>
                <a:spcPts val="0"/>
              </a:spcBef>
              <a:spcAft>
                <a:spcPts val="0"/>
              </a:spcAft>
              <a:defRPr sz="4000">
                <a:solidFill>
                  <a:schemeClr val="folHlink"/>
                </a:solidFill>
                <a:latin typeface="Arial"/>
                <a:ea typeface="Arial"/>
                <a:cs typeface="Arial"/>
                <a:sym typeface="Arial"/>
              </a:defRPr>
            </a:lvl4pPr>
            <a:lvl5pPr lvl="4" algn="ctr" rtl="0">
              <a:lnSpc>
                <a:spcPct val="100000"/>
              </a:lnSpc>
              <a:spcBef>
                <a:spcPts val="0"/>
              </a:spcBef>
              <a:spcAft>
                <a:spcPts val="0"/>
              </a:spcAft>
              <a:defRPr sz="4000">
                <a:solidFill>
                  <a:schemeClr val="folHlink"/>
                </a:solidFill>
                <a:latin typeface="Arial"/>
                <a:ea typeface="Arial"/>
                <a:cs typeface="Arial"/>
                <a:sym typeface="Arial"/>
              </a:defRPr>
            </a:lvl5pPr>
            <a:lvl6pPr lvl="5" algn="ctr" rtl="0">
              <a:lnSpc>
                <a:spcPct val="100000"/>
              </a:lnSpc>
              <a:spcBef>
                <a:spcPts val="0"/>
              </a:spcBef>
              <a:spcAft>
                <a:spcPts val="0"/>
              </a:spcAft>
              <a:defRPr sz="4000">
                <a:solidFill>
                  <a:schemeClr val="folHlink"/>
                </a:solidFill>
                <a:latin typeface="Arial"/>
                <a:ea typeface="Arial"/>
                <a:cs typeface="Arial"/>
                <a:sym typeface="Arial"/>
              </a:defRPr>
            </a:lvl6pPr>
            <a:lvl7pPr lvl="6" algn="ctr" rtl="0">
              <a:lnSpc>
                <a:spcPct val="100000"/>
              </a:lnSpc>
              <a:spcBef>
                <a:spcPts val="0"/>
              </a:spcBef>
              <a:spcAft>
                <a:spcPts val="0"/>
              </a:spcAft>
              <a:defRPr sz="4000">
                <a:solidFill>
                  <a:schemeClr val="folHlink"/>
                </a:solidFill>
                <a:latin typeface="Arial"/>
                <a:ea typeface="Arial"/>
                <a:cs typeface="Arial"/>
                <a:sym typeface="Arial"/>
              </a:defRPr>
            </a:lvl7pPr>
            <a:lvl8pPr lvl="7" algn="ctr" rtl="0">
              <a:lnSpc>
                <a:spcPct val="100000"/>
              </a:lnSpc>
              <a:spcBef>
                <a:spcPts val="0"/>
              </a:spcBef>
              <a:spcAft>
                <a:spcPts val="0"/>
              </a:spcAft>
              <a:defRPr sz="4000">
                <a:solidFill>
                  <a:schemeClr val="folHlink"/>
                </a:solidFill>
                <a:latin typeface="Arial"/>
                <a:ea typeface="Arial"/>
                <a:cs typeface="Arial"/>
                <a:sym typeface="Arial"/>
              </a:defRPr>
            </a:lvl8pPr>
            <a:lvl9pPr lvl="8" algn="ctr" rtl="0">
              <a:lnSpc>
                <a:spcPct val="100000"/>
              </a:lnSpc>
              <a:spcBef>
                <a:spcPts val="0"/>
              </a:spcBef>
              <a:spcAft>
                <a:spcPts val="0"/>
              </a:spcAft>
              <a:defRPr sz="4000">
                <a:solidFill>
                  <a:schemeClr val="folHlink"/>
                </a:solidFill>
                <a:latin typeface="Arial"/>
                <a:ea typeface="Arial"/>
                <a:cs typeface="Arial"/>
                <a:sym typeface="Arial"/>
              </a:defRPr>
            </a:lvl9pPr>
          </a:lstStyle>
          <a:p>
            <a:endParaRPr/>
          </a:p>
        </p:txBody>
      </p:sp>
      <p:sp>
        <p:nvSpPr>
          <p:cNvPr id="83" name="Shape 83"/>
          <p:cNvSpPr txBox="1">
            <a:spLocks noGrp="1"/>
          </p:cNvSpPr>
          <p:nvPr>
            <p:ph type="body" idx="1"/>
          </p:nvPr>
        </p:nvSpPr>
        <p:spPr>
          <a:xfrm>
            <a:off x="228600" y="1371600"/>
            <a:ext cx="8734424" cy="5257799"/>
          </a:xfrm>
          <a:prstGeom prst="rect">
            <a:avLst/>
          </a:prstGeom>
          <a:noFill/>
          <a:ln>
            <a:noFill/>
          </a:ln>
        </p:spPr>
        <p:txBody>
          <a:bodyPr lIns="91425" tIns="91425" rIns="91425" bIns="91425" anchor="t" anchorCtr="0"/>
          <a:lstStyle>
            <a:lvl1pPr lvl="0" algn="l" rtl="0">
              <a:lnSpc>
                <a:spcPct val="100000"/>
              </a:lnSpc>
              <a:spcBef>
                <a:spcPts val="640"/>
              </a:spcBef>
              <a:spcAft>
                <a:spcPts val="0"/>
              </a:spcAft>
              <a:buNone/>
              <a:defRPr sz="3200">
                <a:solidFill>
                  <a:srgbClr val="FFFFFF"/>
                </a:solidFill>
                <a:latin typeface="Arial"/>
                <a:ea typeface="Arial"/>
                <a:cs typeface="Arial"/>
                <a:sym typeface="Arial"/>
              </a:defRPr>
            </a:lvl1pPr>
            <a:lvl2pPr marL="742950" lvl="1" indent="-231775" rtl="0">
              <a:lnSpc>
                <a:spcPct val="100000"/>
              </a:lnSpc>
              <a:spcBef>
                <a:spcPts val="560"/>
              </a:spcBef>
              <a:spcAft>
                <a:spcPts val="0"/>
              </a:spcAft>
              <a:buNone/>
              <a:defRPr sz="2800"/>
            </a:lvl2pPr>
            <a:lvl3pPr marL="1143000" lvl="2" indent="-136525" rtl="0">
              <a:lnSpc>
                <a:spcPct val="100000"/>
              </a:lnSpc>
              <a:spcBef>
                <a:spcPts val="480"/>
              </a:spcBef>
              <a:spcAft>
                <a:spcPts val="0"/>
              </a:spcAft>
              <a:buNone/>
              <a:defRPr sz="2400"/>
            </a:lvl3pPr>
            <a:lvl4pPr marL="1600200" lvl="3" indent="-190500" rtl="0">
              <a:lnSpc>
                <a:spcPct val="100000"/>
              </a:lnSpc>
              <a:spcBef>
                <a:spcPts val="400"/>
              </a:spcBef>
              <a:spcAft>
                <a:spcPts val="0"/>
              </a:spcAft>
              <a:buNone/>
              <a:defRPr sz="2000"/>
            </a:lvl4pPr>
            <a:lvl5pPr marL="2057400" lvl="4" indent="-152400" rtl="0">
              <a:lnSpc>
                <a:spcPct val="100000"/>
              </a:lnSpc>
              <a:spcBef>
                <a:spcPts val="400"/>
              </a:spcBef>
              <a:spcAft>
                <a:spcPts val="0"/>
              </a:spcAft>
              <a:buNone/>
              <a:defRPr sz="2000"/>
            </a:lvl5pPr>
            <a:lvl6pPr marL="2514600" lvl="5" indent="-107950" rtl="0">
              <a:lnSpc>
                <a:spcPct val="100000"/>
              </a:lnSpc>
              <a:spcBef>
                <a:spcPts val="640"/>
              </a:spcBef>
              <a:spcAft>
                <a:spcPts val="0"/>
              </a:spcAft>
              <a:buNone/>
              <a:defRPr sz="3200">
                <a:solidFill>
                  <a:srgbClr val="FFFFFF"/>
                </a:solidFill>
                <a:latin typeface="Arial"/>
                <a:ea typeface="Arial"/>
                <a:cs typeface="Arial"/>
                <a:sym typeface="Arial"/>
              </a:defRPr>
            </a:lvl6pPr>
            <a:lvl7pPr marL="2971800" lvl="6" indent="-107950" rtl="0">
              <a:lnSpc>
                <a:spcPct val="100000"/>
              </a:lnSpc>
              <a:spcBef>
                <a:spcPts val="640"/>
              </a:spcBef>
              <a:spcAft>
                <a:spcPts val="0"/>
              </a:spcAft>
              <a:buNone/>
              <a:defRPr sz="3200">
                <a:solidFill>
                  <a:srgbClr val="FFFFFF"/>
                </a:solidFill>
                <a:latin typeface="Arial"/>
                <a:ea typeface="Arial"/>
                <a:cs typeface="Arial"/>
                <a:sym typeface="Arial"/>
              </a:defRPr>
            </a:lvl7pPr>
            <a:lvl8pPr marL="3429000" lvl="7" indent="-107950" rtl="0">
              <a:lnSpc>
                <a:spcPct val="100000"/>
              </a:lnSpc>
              <a:spcBef>
                <a:spcPts val="640"/>
              </a:spcBef>
              <a:spcAft>
                <a:spcPts val="0"/>
              </a:spcAft>
              <a:buNone/>
              <a:defRPr sz="3200">
                <a:solidFill>
                  <a:srgbClr val="FFFFFF"/>
                </a:solidFill>
                <a:latin typeface="Arial"/>
                <a:ea typeface="Arial"/>
                <a:cs typeface="Arial"/>
                <a:sym typeface="Arial"/>
              </a:defRPr>
            </a:lvl8pPr>
            <a:lvl9pPr marL="3886200" lvl="8" indent="-107950" rtl="0">
              <a:lnSpc>
                <a:spcPct val="100000"/>
              </a:lnSpc>
              <a:spcBef>
                <a:spcPts val="640"/>
              </a:spcBef>
              <a:spcAft>
                <a:spcPts val="0"/>
              </a:spcAft>
              <a:buNone/>
              <a:defRPr sz="3200">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1"/>
        </a:solidFill>
        <a:effectLst/>
      </p:bgPr>
    </p:bg>
    <p:spTree>
      <p:nvGrpSpPr>
        <p:cNvPr id="1" name="Shape 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lt1"/>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algn="ctr" rtl="0">
              <a:lnSpc>
                <a:spcPct val="100000"/>
              </a:lnSpc>
              <a:spcBef>
                <a:spcPts val="0"/>
              </a:spcBef>
              <a:spcAft>
                <a:spcPts val="0"/>
              </a:spcAft>
              <a:defRPr sz="4400">
                <a:solidFill>
                  <a:schemeClr val="dk2"/>
                </a:solidFill>
                <a:latin typeface="Arial"/>
                <a:ea typeface="Arial"/>
                <a:cs typeface="Arial"/>
                <a:sym typeface="Arial"/>
              </a:defRPr>
            </a:lvl1pPr>
            <a:lvl2pPr lvl="1" algn="ctr" rtl="0">
              <a:lnSpc>
                <a:spcPct val="100000"/>
              </a:lnSpc>
              <a:spcBef>
                <a:spcPts val="0"/>
              </a:spcBef>
              <a:spcAft>
                <a:spcPts val="0"/>
              </a:spcAft>
              <a:defRPr sz="4400">
                <a:solidFill>
                  <a:schemeClr val="dk2"/>
                </a:solidFill>
                <a:latin typeface="Arial"/>
                <a:ea typeface="Arial"/>
                <a:cs typeface="Arial"/>
                <a:sym typeface="Arial"/>
              </a:defRPr>
            </a:lvl2pPr>
            <a:lvl3pPr lvl="2" algn="ctr" rtl="0">
              <a:lnSpc>
                <a:spcPct val="100000"/>
              </a:lnSpc>
              <a:spcBef>
                <a:spcPts val="0"/>
              </a:spcBef>
              <a:spcAft>
                <a:spcPts val="0"/>
              </a:spcAft>
              <a:defRPr sz="4400">
                <a:solidFill>
                  <a:schemeClr val="dk2"/>
                </a:solidFill>
                <a:latin typeface="Arial"/>
                <a:ea typeface="Arial"/>
                <a:cs typeface="Arial"/>
                <a:sym typeface="Arial"/>
              </a:defRPr>
            </a:lvl3pPr>
            <a:lvl4pPr lvl="3" algn="ctr" rtl="0">
              <a:lnSpc>
                <a:spcPct val="100000"/>
              </a:lnSpc>
              <a:spcBef>
                <a:spcPts val="0"/>
              </a:spcBef>
              <a:spcAft>
                <a:spcPts val="0"/>
              </a:spcAft>
              <a:defRPr sz="4400">
                <a:solidFill>
                  <a:schemeClr val="dk2"/>
                </a:solidFill>
                <a:latin typeface="Arial"/>
                <a:ea typeface="Arial"/>
                <a:cs typeface="Arial"/>
                <a:sym typeface="Arial"/>
              </a:defRPr>
            </a:lvl4pPr>
            <a:lvl5pPr lvl="4" algn="ctr" rtl="0">
              <a:lnSpc>
                <a:spcPct val="100000"/>
              </a:lnSpc>
              <a:spcBef>
                <a:spcPts val="0"/>
              </a:spcBef>
              <a:spcAft>
                <a:spcPts val="0"/>
              </a:spcAft>
              <a:defRPr sz="4400">
                <a:solidFill>
                  <a:schemeClr val="dk2"/>
                </a:solidFill>
                <a:latin typeface="Arial"/>
                <a:ea typeface="Arial"/>
                <a:cs typeface="Arial"/>
                <a:sym typeface="Arial"/>
              </a:defRPr>
            </a:lvl5pPr>
            <a:lvl6pPr lvl="5" algn="ctr" rtl="0">
              <a:lnSpc>
                <a:spcPct val="100000"/>
              </a:lnSpc>
              <a:spcBef>
                <a:spcPts val="0"/>
              </a:spcBef>
              <a:spcAft>
                <a:spcPts val="0"/>
              </a:spcAft>
              <a:defRPr sz="4400">
                <a:solidFill>
                  <a:schemeClr val="dk2"/>
                </a:solidFill>
                <a:latin typeface="Arial"/>
                <a:ea typeface="Arial"/>
                <a:cs typeface="Arial"/>
                <a:sym typeface="Arial"/>
              </a:defRPr>
            </a:lvl6pPr>
            <a:lvl7pPr lvl="6" algn="ctr" rtl="0">
              <a:lnSpc>
                <a:spcPct val="100000"/>
              </a:lnSpc>
              <a:spcBef>
                <a:spcPts val="0"/>
              </a:spcBef>
              <a:spcAft>
                <a:spcPts val="0"/>
              </a:spcAft>
              <a:defRPr sz="4400">
                <a:solidFill>
                  <a:schemeClr val="dk2"/>
                </a:solidFill>
                <a:latin typeface="Arial"/>
                <a:ea typeface="Arial"/>
                <a:cs typeface="Arial"/>
                <a:sym typeface="Arial"/>
              </a:defRPr>
            </a:lvl7pPr>
            <a:lvl8pPr lvl="7" algn="ctr" rtl="0">
              <a:lnSpc>
                <a:spcPct val="100000"/>
              </a:lnSpc>
              <a:spcBef>
                <a:spcPts val="0"/>
              </a:spcBef>
              <a:spcAft>
                <a:spcPts val="0"/>
              </a:spcAft>
              <a:defRPr sz="4400">
                <a:solidFill>
                  <a:schemeClr val="dk2"/>
                </a:solidFill>
                <a:latin typeface="Arial"/>
                <a:ea typeface="Arial"/>
                <a:cs typeface="Arial"/>
                <a:sym typeface="Arial"/>
              </a:defRPr>
            </a:lvl8pPr>
            <a:lvl9pPr lvl="8"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94" name="Shape 9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lvl="0" algn="l" rtl="0">
              <a:lnSpc>
                <a:spcPct val="100000"/>
              </a:lnSpc>
              <a:spcBef>
                <a:spcPts val="640"/>
              </a:spcBef>
              <a:spcAft>
                <a:spcPts val="0"/>
              </a:spcAft>
              <a:buNone/>
              <a:defRPr sz="3200">
                <a:solidFill>
                  <a:schemeClr val="dk1"/>
                </a:solidFill>
                <a:latin typeface="Arial"/>
                <a:ea typeface="Arial"/>
                <a:cs typeface="Arial"/>
                <a:sym typeface="Arial"/>
              </a:defRPr>
            </a:lvl1pPr>
            <a:lvl2pPr marL="742950" lvl="1" indent="-177800" rtl="0">
              <a:lnSpc>
                <a:spcPct val="100000"/>
              </a:lnSpc>
              <a:spcBef>
                <a:spcPts val="560"/>
              </a:spcBef>
              <a:spcAft>
                <a:spcPts val="0"/>
              </a:spcAft>
              <a:buNone/>
              <a:defRPr sz="2800"/>
            </a:lvl2pPr>
            <a:lvl3pPr marL="1143000" lvl="2" indent="-136525" rtl="0">
              <a:lnSpc>
                <a:spcPct val="100000"/>
              </a:lnSpc>
              <a:spcBef>
                <a:spcPts val="480"/>
              </a:spcBef>
              <a:spcAft>
                <a:spcPts val="0"/>
              </a:spcAft>
              <a:buNone/>
              <a:defRPr sz="2400"/>
            </a:lvl3pPr>
            <a:lvl4pPr marL="1600200" lvl="3" indent="-152400" rtl="0">
              <a:lnSpc>
                <a:spcPct val="100000"/>
              </a:lnSpc>
              <a:spcBef>
                <a:spcPts val="400"/>
              </a:spcBef>
              <a:spcAft>
                <a:spcPts val="0"/>
              </a:spcAft>
              <a:buNone/>
              <a:defRPr sz="2000"/>
            </a:lvl4pPr>
            <a:lvl5pPr marL="2057400" lvl="4" indent="-152400" rtl="0">
              <a:lnSpc>
                <a:spcPct val="100000"/>
              </a:lnSpc>
              <a:spcBef>
                <a:spcPts val="400"/>
              </a:spcBef>
              <a:spcAft>
                <a:spcPts val="0"/>
              </a:spcAft>
              <a:buNone/>
              <a:defRPr sz="2000"/>
            </a:lvl5pPr>
            <a:lvl6pPr marL="2514600" lvl="5" indent="-107950" rtl="0">
              <a:lnSpc>
                <a:spcPct val="100000"/>
              </a:lnSpc>
              <a:spcBef>
                <a:spcPts val="640"/>
              </a:spcBef>
              <a:spcAft>
                <a:spcPts val="0"/>
              </a:spcAft>
              <a:buNone/>
              <a:defRPr sz="3200">
                <a:solidFill>
                  <a:schemeClr val="dk1"/>
                </a:solidFill>
                <a:latin typeface="Arial"/>
                <a:ea typeface="Arial"/>
                <a:cs typeface="Arial"/>
                <a:sym typeface="Arial"/>
              </a:defRPr>
            </a:lvl6pPr>
            <a:lvl7pPr marL="2971800" lvl="6" indent="-107950" rtl="0">
              <a:lnSpc>
                <a:spcPct val="100000"/>
              </a:lnSpc>
              <a:spcBef>
                <a:spcPts val="640"/>
              </a:spcBef>
              <a:spcAft>
                <a:spcPts val="0"/>
              </a:spcAft>
              <a:buNone/>
              <a:defRPr sz="3200">
                <a:solidFill>
                  <a:schemeClr val="dk1"/>
                </a:solidFill>
                <a:latin typeface="Arial"/>
                <a:ea typeface="Arial"/>
                <a:cs typeface="Arial"/>
                <a:sym typeface="Arial"/>
              </a:defRPr>
            </a:lvl7pPr>
            <a:lvl8pPr marL="3429000" lvl="7" indent="-107950" rtl="0">
              <a:lnSpc>
                <a:spcPct val="100000"/>
              </a:lnSpc>
              <a:spcBef>
                <a:spcPts val="640"/>
              </a:spcBef>
              <a:spcAft>
                <a:spcPts val="0"/>
              </a:spcAft>
              <a:buNone/>
              <a:defRPr sz="3200">
                <a:solidFill>
                  <a:schemeClr val="dk1"/>
                </a:solidFill>
                <a:latin typeface="Arial"/>
                <a:ea typeface="Arial"/>
                <a:cs typeface="Arial"/>
                <a:sym typeface="Arial"/>
              </a:defRPr>
            </a:lvl8pPr>
            <a:lvl9pPr marL="3886200" lvl="8" indent="-107950" rtl="0">
              <a:lnSpc>
                <a:spcPct val="100000"/>
              </a:lnSpc>
              <a:spcBef>
                <a:spcPts val="640"/>
              </a:spcBef>
              <a:spcAft>
                <a:spcPts val="0"/>
              </a:spcAft>
              <a:buNone/>
              <a:defRPr sz="3200">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9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3175" y="4267200"/>
            <a:ext cx="9140824" cy="2590800"/>
            <a:chOff x="3175" y="4267200"/>
            <a:chExt cx="9140824" cy="2590800"/>
          </a:xfrm>
        </p:grpSpPr>
        <p:sp>
          <p:nvSpPr>
            <p:cNvPr id="11" name="Shape 11"/>
            <p:cNvSpPr/>
            <p:nvPr/>
          </p:nvSpPr>
          <p:spPr>
            <a:xfrm>
              <a:off x="3175" y="4267200"/>
              <a:ext cx="9140824" cy="2590800"/>
            </a:xfrm>
            <a:custGeom>
              <a:avLst/>
              <a:gdLst/>
              <a:ahLst/>
              <a:cxnLst/>
              <a:rect l="0" t="0" r="0" b="0"/>
              <a:pathLst>
                <a:path w="5740" h="4316" extrusionOk="0">
                  <a:moveTo>
                    <a:pt x="5740" y="4316"/>
                  </a:moveTo>
                  <a:lnTo>
                    <a:pt x="0" y="4316"/>
                  </a:lnTo>
                  <a:lnTo>
                    <a:pt x="0" y="0"/>
                  </a:lnTo>
                  <a:lnTo>
                    <a:pt x="5740" y="0"/>
                  </a:lnTo>
                  <a:lnTo>
                    <a:pt x="5740" y="4316"/>
                  </a:lnTo>
                  <a:lnTo>
                    <a:pt x="5740" y="4316"/>
                  </a:lnTo>
                  <a:close/>
                </a:path>
              </a:pathLst>
            </a:custGeom>
            <a:gradFill>
              <a:gsLst>
                <a:gs pos="0">
                  <a:schemeClr val="lt1"/>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grpSp>
          <p:nvGrpSpPr>
            <p:cNvPr id="12" name="Shape 12"/>
            <p:cNvGrpSpPr/>
            <p:nvPr/>
          </p:nvGrpSpPr>
          <p:grpSpPr>
            <a:xfrm>
              <a:off x="5600700" y="5897562"/>
              <a:ext cx="1257300" cy="827087"/>
              <a:chOff x="5599112" y="5897562"/>
              <a:chExt cx="1257300" cy="827087"/>
            </a:xfrm>
          </p:grpSpPr>
          <p:sp>
            <p:nvSpPr>
              <p:cNvPr id="13" name="Shape 13"/>
              <p:cNvSpPr/>
              <p:nvPr/>
            </p:nvSpPr>
            <p:spPr>
              <a:xfrm>
                <a:off x="5851525" y="6048375"/>
                <a:ext cx="844550" cy="519112"/>
              </a:xfrm>
              <a:prstGeom prst="ellipse">
                <a:avLst/>
              </a:prstGeom>
              <a:gradFill>
                <a:gsLst>
                  <a:gs pos="0">
                    <a:schemeClr val="accent2"/>
                  </a:gs>
                  <a:gs pos="100000">
                    <a:srgbClr val="F001E8"/>
                  </a:gs>
                </a:gsLst>
                <a:path path="circle">
                  <a:fillToRect l="50000" t="50000" r="50000" b="50000"/>
                </a:path>
                <a:tileRect/>
              </a:gradFill>
              <a:ln>
                <a:noFill/>
              </a:ln>
            </p:spPr>
            <p:txBody>
              <a:bodyPr lIns="91425" tIns="45700" rIns="91425" bIns="45700" anchor="t" anchorCtr="0">
                <a:noAutofit/>
              </a:bodyPr>
              <a:lstStyle/>
              <a:p>
                <a:pPr lvl="0">
                  <a:spcBef>
                    <a:spcPts val="0"/>
                  </a:spcBef>
                  <a:buNone/>
                </a:pPr>
                <a:endParaRPr/>
              </a:p>
            </p:txBody>
          </p:sp>
          <p:sp>
            <p:nvSpPr>
              <p:cNvPr id="14" name="Shape 14"/>
              <p:cNvSpPr/>
              <p:nvPr/>
            </p:nvSpPr>
            <p:spPr>
              <a:xfrm>
                <a:off x="5915025" y="6096000"/>
                <a:ext cx="717550" cy="436562"/>
              </a:xfrm>
              <a:prstGeom prst="ellipse">
                <a:avLst/>
              </a:prstGeom>
              <a:gradFill>
                <a:gsLst>
                  <a:gs pos="0">
                    <a:srgbClr val="F001E8"/>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15" name="Shape 15"/>
              <p:cNvSpPr/>
              <p:nvPr/>
            </p:nvSpPr>
            <p:spPr>
              <a:xfrm>
                <a:off x="6003925" y="6146800"/>
                <a:ext cx="546099" cy="328611"/>
              </a:xfrm>
              <a:prstGeom prst="ellipse">
                <a:avLst/>
              </a:pr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16" name="Shape 16"/>
              <p:cNvSpPr/>
              <p:nvPr/>
            </p:nvSpPr>
            <p:spPr>
              <a:xfrm>
                <a:off x="6067425" y="6184900"/>
                <a:ext cx="415925" cy="252412"/>
              </a:xfrm>
              <a:prstGeom prst="ellipse">
                <a:avLst/>
              </a:prstGeom>
              <a:gradFill>
                <a:gsLst>
                  <a:gs pos="0">
                    <a:srgbClr val="F001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17" name="Shape 17"/>
              <p:cNvSpPr/>
              <p:nvPr/>
            </p:nvSpPr>
            <p:spPr>
              <a:xfrm>
                <a:off x="6121400" y="6226175"/>
                <a:ext cx="304799" cy="169861"/>
              </a:xfrm>
              <a:prstGeom prst="ellipse">
                <a:avLst/>
              </a:pr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18" name="Shape 18"/>
              <p:cNvSpPr/>
              <p:nvPr/>
            </p:nvSpPr>
            <p:spPr>
              <a:xfrm>
                <a:off x="5675312" y="5897562"/>
                <a:ext cx="608012" cy="255586"/>
              </a:xfrm>
              <a:custGeom>
                <a:avLst/>
                <a:gdLst/>
                <a:ahLst/>
                <a:cxnLst/>
                <a:rect l="0" t="0" r="0" b="0"/>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F001F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19" name="Shape 19"/>
              <p:cNvSpPr/>
              <p:nvPr/>
            </p:nvSpPr>
            <p:spPr>
              <a:xfrm>
                <a:off x="5865812" y="6619875"/>
                <a:ext cx="704850" cy="104775"/>
              </a:xfrm>
              <a:custGeom>
                <a:avLst/>
                <a:gdLst/>
                <a:ahLst/>
                <a:cxnLst/>
                <a:rect l="0" t="0" r="0" b="0"/>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s>
                  <a:gs pos="100000">
                    <a:srgbClr val="F001D8"/>
                  </a:gs>
                </a:gsLst>
                <a:lin ang="8100000" scaled="0"/>
              </a:gradFill>
              <a:ln>
                <a:noFill/>
              </a:ln>
            </p:spPr>
            <p:txBody>
              <a:bodyPr lIns="91425" tIns="45700" rIns="91425" bIns="45700" anchor="t" anchorCtr="0">
                <a:noAutofit/>
              </a:bodyPr>
              <a:lstStyle/>
              <a:p>
                <a:pPr lvl="0">
                  <a:spcBef>
                    <a:spcPts val="0"/>
                  </a:spcBef>
                  <a:buNone/>
                </a:pPr>
                <a:endParaRPr/>
              </a:p>
            </p:txBody>
          </p:sp>
          <p:sp>
            <p:nvSpPr>
              <p:cNvPr id="20" name="Shape 20"/>
              <p:cNvSpPr/>
              <p:nvPr/>
            </p:nvSpPr>
            <p:spPr>
              <a:xfrm>
                <a:off x="5599112" y="6200775"/>
                <a:ext cx="141286" cy="342900"/>
              </a:xfrm>
              <a:custGeom>
                <a:avLst/>
                <a:gdLst/>
                <a:ahLst/>
                <a:cxnLst/>
                <a:rect l="0" t="0" r="0" b="0"/>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F001E0"/>
                  </a:gs>
                </a:gsLst>
                <a:lin ang="5400000" scaled="0"/>
              </a:gradFill>
              <a:ln>
                <a:noFill/>
              </a:ln>
            </p:spPr>
            <p:txBody>
              <a:bodyPr lIns="91425" tIns="45700" rIns="91425" bIns="45700" anchor="t" anchorCtr="0">
                <a:noAutofit/>
              </a:bodyPr>
              <a:lstStyle/>
              <a:p>
                <a:pPr lvl="0">
                  <a:spcBef>
                    <a:spcPts val="0"/>
                  </a:spcBef>
                  <a:buNone/>
                </a:pPr>
                <a:endParaRPr/>
              </a:p>
            </p:txBody>
          </p:sp>
          <p:sp>
            <p:nvSpPr>
              <p:cNvPr id="21" name="Shape 21"/>
              <p:cNvSpPr/>
              <p:nvPr/>
            </p:nvSpPr>
            <p:spPr>
              <a:xfrm>
                <a:off x="5665787" y="5945187"/>
                <a:ext cx="1190625" cy="731837"/>
              </a:xfrm>
              <a:custGeom>
                <a:avLst/>
                <a:gdLst/>
                <a:ahLst/>
                <a:cxnLst/>
                <a:rect l="0" t="0" r="0" b="0"/>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rgbClr val="F001E8"/>
                  </a:gs>
                  <a:gs pos="100000">
                    <a:schemeClr val="accent2"/>
                  </a:gs>
                </a:gsLst>
                <a:path path="circle">
                  <a:fillToRect l="50000" t="50000" r="50000" b="50000"/>
                </a:path>
                <a:tileRect/>
              </a:gradFill>
              <a:ln>
                <a:noFill/>
              </a:ln>
            </p:spPr>
            <p:txBody>
              <a:bodyPr lIns="91425" tIns="45700" rIns="91425" bIns="45700" anchor="t" anchorCtr="0">
                <a:noAutofit/>
              </a:bodyPr>
              <a:lstStyle/>
              <a:p>
                <a:pPr lvl="0">
                  <a:spcBef>
                    <a:spcPts val="0"/>
                  </a:spcBef>
                  <a:buNone/>
                </a:pPr>
                <a:endParaRPr/>
              </a:p>
            </p:txBody>
          </p:sp>
          <p:sp>
            <p:nvSpPr>
              <p:cNvPr id="22" name="Shape 22"/>
              <p:cNvSpPr/>
              <p:nvPr/>
            </p:nvSpPr>
            <p:spPr>
              <a:xfrm>
                <a:off x="6408737" y="5907087"/>
                <a:ext cx="152400" cy="47625"/>
              </a:xfrm>
              <a:custGeom>
                <a:avLst/>
                <a:gdLst/>
                <a:ahLst/>
                <a:cxnLst/>
                <a:rect l="0" t="0" r="0" b="0"/>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rgbClr val="F001E0"/>
                  </a:gs>
                  <a:gs pos="100000">
                    <a:schemeClr val="accent2"/>
                  </a:gs>
                </a:gsLst>
                <a:lin ang="10800000" scaled="0"/>
              </a:gradFill>
              <a:ln>
                <a:noFill/>
              </a:ln>
            </p:spPr>
            <p:txBody>
              <a:bodyPr lIns="91425" tIns="45700" rIns="91425" bIns="45700" anchor="t" anchorCtr="0">
                <a:noAutofit/>
              </a:bodyPr>
              <a:lstStyle/>
              <a:p>
                <a:pPr lvl="0">
                  <a:spcBef>
                    <a:spcPts val="0"/>
                  </a:spcBef>
                  <a:buNone/>
                </a:pPr>
                <a:endParaRPr/>
              </a:p>
            </p:txBody>
          </p:sp>
          <p:sp>
            <p:nvSpPr>
              <p:cNvPr id="23" name="Shape 23"/>
              <p:cNvSpPr/>
              <p:nvPr/>
            </p:nvSpPr>
            <p:spPr>
              <a:xfrm>
                <a:off x="6207125" y="6267450"/>
                <a:ext cx="133349" cy="84137"/>
              </a:xfrm>
              <a:prstGeom prst="ellipse">
                <a:avLst/>
              </a:prstGeom>
              <a:gradFill>
                <a:gsLst>
                  <a:gs pos="0">
                    <a:srgbClr val="F001F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grpSp>
        <p:grpSp>
          <p:nvGrpSpPr>
            <p:cNvPr id="24" name="Shape 24"/>
            <p:cNvGrpSpPr/>
            <p:nvPr/>
          </p:nvGrpSpPr>
          <p:grpSpPr>
            <a:xfrm>
              <a:off x="2819400" y="5764212"/>
              <a:ext cx="2581275" cy="1084262"/>
              <a:chOff x="2819400" y="5764212"/>
              <a:chExt cx="2581275" cy="1084262"/>
            </a:xfrm>
          </p:grpSpPr>
          <p:sp>
            <p:nvSpPr>
              <p:cNvPr id="25" name="Shape 25"/>
              <p:cNvSpPr/>
              <p:nvPr/>
            </p:nvSpPr>
            <p:spPr>
              <a:xfrm>
                <a:off x="3600450" y="6245225"/>
                <a:ext cx="1012825" cy="598487"/>
              </a:xfrm>
              <a:prstGeom prst="ellipse">
                <a:avLst/>
              </a:prstGeom>
              <a:gradFill>
                <a:gsLst>
                  <a:gs pos="0">
                    <a:schemeClr val="accent2"/>
                  </a:gs>
                  <a:gs pos="100000">
                    <a:srgbClr val="F001E0"/>
                  </a:gs>
                </a:gsLst>
                <a:lin ang="13500000" scaled="0"/>
              </a:gradFill>
              <a:ln>
                <a:noFill/>
              </a:ln>
            </p:spPr>
            <p:txBody>
              <a:bodyPr lIns="91425" tIns="45700" rIns="91425" bIns="45700" anchor="t" anchorCtr="0">
                <a:noAutofit/>
              </a:bodyPr>
              <a:lstStyle/>
              <a:p>
                <a:pPr lvl="0">
                  <a:spcBef>
                    <a:spcPts val="0"/>
                  </a:spcBef>
                  <a:buNone/>
                </a:pPr>
                <a:endParaRPr/>
              </a:p>
            </p:txBody>
          </p:sp>
          <p:sp>
            <p:nvSpPr>
              <p:cNvPr id="26" name="Shape 26"/>
              <p:cNvSpPr/>
              <p:nvPr/>
            </p:nvSpPr>
            <p:spPr>
              <a:xfrm>
                <a:off x="3673475" y="6283325"/>
                <a:ext cx="862011" cy="527050"/>
              </a:xfrm>
              <a:prstGeom prst="ellipse">
                <a:avLst/>
              </a:prstGeom>
              <a:gradFill>
                <a:gsLst>
                  <a:gs pos="0">
                    <a:srgbClr val="F001E0"/>
                  </a:gs>
                  <a:gs pos="100000">
                    <a:schemeClr val="accent2"/>
                  </a:gs>
                </a:gsLst>
                <a:lin ang="13500000" scaled="0"/>
              </a:gradFill>
              <a:ln>
                <a:noFill/>
              </a:ln>
            </p:spPr>
            <p:txBody>
              <a:bodyPr lIns="91425" tIns="45700" rIns="91425" bIns="45700" anchor="t" anchorCtr="0">
                <a:noAutofit/>
              </a:bodyPr>
              <a:lstStyle/>
              <a:p>
                <a:pPr lvl="0">
                  <a:spcBef>
                    <a:spcPts val="0"/>
                  </a:spcBef>
                  <a:buNone/>
                </a:pPr>
                <a:endParaRPr/>
              </a:p>
            </p:txBody>
          </p:sp>
          <p:sp>
            <p:nvSpPr>
              <p:cNvPr id="27" name="Shape 27"/>
              <p:cNvSpPr/>
              <p:nvPr/>
            </p:nvSpPr>
            <p:spPr>
              <a:xfrm>
                <a:off x="3716337" y="6316662"/>
                <a:ext cx="795337" cy="474661"/>
              </a:xfrm>
              <a:prstGeom prst="ellipse">
                <a:avLst/>
              </a:prstGeom>
              <a:gradFill>
                <a:gsLst>
                  <a:gs pos="0">
                    <a:schemeClr val="accent2"/>
                  </a:gs>
                  <a:gs pos="100000">
                    <a:srgbClr val="F001E8"/>
                  </a:gs>
                </a:gsLst>
                <a:lin ang="13500000" scaled="0"/>
              </a:gradFill>
              <a:ln>
                <a:noFill/>
              </a:ln>
            </p:spPr>
            <p:txBody>
              <a:bodyPr lIns="91425" tIns="45700" rIns="91425" bIns="45700" anchor="t" anchorCtr="0">
                <a:noAutofit/>
              </a:bodyPr>
              <a:lstStyle/>
              <a:p>
                <a:pPr lvl="0">
                  <a:spcBef>
                    <a:spcPts val="0"/>
                  </a:spcBef>
                  <a:buNone/>
                </a:pPr>
                <a:endParaRPr/>
              </a:p>
            </p:txBody>
          </p:sp>
          <p:sp>
            <p:nvSpPr>
              <p:cNvPr id="28" name="Shape 28"/>
              <p:cNvSpPr/>
              <p:nvPr/>
            </p:nvSpPr>
            <p:spPr>
              <a:xfrm>
                <a:off x="3759200" y="6345237"/>
                <a:ext cx="704850" cy="409575"/>
              </a:xfrm>
              <a:prstGeom prst="ellipse">
                <a:avLst/>
              </a:prstGeom>
              <a:gradFill>
                <a:gsLst>
                  <a:gs pos="0">
                    <a:srgbClr val="F001E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29" name="Shape 29"/>
              <p:cNvSpPr/>
              <p:nvPr/>
            </p:nvSpPr>
            <p:spPr>
              <a:xfrm>
                <a:off x="3786187" y="6357937"/>
                <a:ext cx="655636" cy="381000"/>
              </a:xfrm>
              <a:prstGeom prst="ellipse">
                <a:avLst/>
              </a:prstGeom>
              <a:gradFill>
                <a:gsLst>
                  <a:gs pos="0">
                    <a:srgbClr val="F001F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30" name="Shape 30"/>
              <p:cNvSpPr/>
              <p:nvPr/>
            </p:nvSpPr>
            <p:spPr>
              <a:xfrm>
                <a:off x="3868737" y="6391275"/>
                <a:ext cx="485775" cy="304799"/>
              </a:xfrm>
              <a:prstGeom prst="ellipse">
                <a:avLst/>
              </a:prstGeom>
              <a:gradFill>
                <a:gsLst>
                  <a:gs pos="0">
                    <a:srgbClr val="F001E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31" name="Shape 31"/>
              <p:cNvSpPr/>
              <p:nvPr/>
            </p:nvSpPr>
            <p:spPr>
              <a:xfrm>
                <a:off x="3930650" y="6438900"/>
                <a:ext cx="360362" cy="214312"/>
              </a:xfrm>
              <a:prstGeom prst="ellipse">
                <a:avLst/>
              </a:prstGeom>
              <a:gradFill>
                <a:gsLst>
                  <a:gs pos="0">
                    <a:srgbClr val="F001E8"/>
                  </a:gs>
                  <a:gs pos="100000">
                    <a:schemeClr val="accent2"/>
                  </a:gs>
                </a:gsLst>
                <a:lin ang="13500000" scaled="0"/>
              </a:gradFill>
              <a:ln>
                <a:noFill/>
              </a:ln>
            </p:spPr>
            <p:txBody>
              <a:bodyPr lIns="91425" tIns="45700" rIns="91425" bIns="45700" anchor="t" anchorCtr="0">
                <a:noAutofit/>
              </a:bodyPr>
              <a:lstStyle/>
              <a:p>
                <a:pPr lvl="0">
                  <a:spcBef>
                    <a:spcPts val="0"/>
                  </a:spcBef>
                  <a:buNone/>
                </a:pPr>
                <a:endParaRPr/>
              </a:p>
            </p:txBody>
          </p:sp>
          <p:sp>
            <p:nvSpPr>
              <p:cNvPr id="32" name="Shape 32"/>
              <p:cNvSpPr/>
              <p:nvPr/>
            </p:nvSpPr>
            <p:spPr>
              <a:xfrm>
                <a:off x="4035425" y="6503987"/>
                <a:ext cx="142875" cy="95250"/>
              </a:xfrm>
              <a:prstGeom prst="ellipse">
                <a:avLst/>
              </a:prstGeom>
              <a:gradFill>
                <a:gsLst>
                  <a:gs pos="0">
                    <a:srgbClr val="F001E8"/>
                  </a:gs>
                  <a:gs pos="100000">
                    <a:schemeClr val="accent2"/>
                  </a:gs>
                </a:gsLst>
                <a:lin ang="10800000" scaled="0"/>
              </a:gradFill>
              <a:ln>
                <a:noFill/>
              </a:ln>
            </p:spPr>
            <p:txBody>
              <a:bodyPr lIns="91425" tIns="45700" rIns="91425" bIns="45700" anchor="t" anchorCtr="0">
                <a:noAutofit/>
              </a:bodyPr>
              <a:lstStyle/>
              <a:p>
                <a:pPr lvl="0">
                  <a:spcBef>
                    <a:spcPts val="0"/>
                  </a:spcBef>
                  <a:buNone/>
                </a:pPr>
                <a:endParaRPr/>
              </a:p>
            </p:txBody>
          </p:sp>
          <p:sp>
            <p:nvSpPr>
              <p:cNvPr id="33" name="Shape 33"/>
              <p:cNvSpPr/>
              <p:nvPr/>
            </p:nvSpPr>
            <p:spPr>
              <a:xfrm>
                <a:off x="4103687" y="6067425"/>
                <a:ext cx="712787" cy="295275"/>
              </a:xfrm>
              <a:custGeom>
                <a:avLst/>
                <a:gdLst/>
                <a:ahLst/>
                <a:cxnLst/>
                <a:rect l="0" t="0" r="0" b="0"/>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F001E8"/>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34" name="Shape 34"/>
              <p:cNvSpPr/>
              <p:nvPr/>
            </p:nvSpPr>
            <p:spPr>
              <a:xfrm>
                <a:off x="3400425" y="6115050"/>
                <a:ext cx="1416049" cy="733425"/>
              </a:xfrm>
              <a:custGeom>
                <a:avLst/>
                <a:gdLst/>
                <a:ahLst/>
                <a:cxnLst/>
                <a:rect l="0" t="0" r="0" b="0"/>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rgbClr val="F001D8"/>
                  </a:gs>
                  <a:gs pos="100000">
                    <a:schemeClr val="accent2"/>
                  </a:gs>
                </a:gsLst>
                <a:lin ang="13500000" scaled="0"/>
              </a:gradFill>
              <a:ln>
                <a:noFill/>
              </a:ln>
            </p:spPr>
            <p:txBody>
              <a:bodyPr lIns="91425" tIns="45700" rIns="91425" bIns="45700" anchor="t" anchorCtr="0">
                <a:noAutofit/>
              </a:bodyPr>
              <a:lstStyle/>
              <a:p>
                <a:pPr lvl="0">
                  <a:spcBef>
                    <a:spcPts val="0"/>
                  </a:spcBef>
                  <a:buNone/>
                </a:pPr>
                <a:endParaRPr/>
              </a:p>
            </p:txBody>
          </p:sp>
          <p:sp>
            <p:nvSpPr>
              <p:cNvPr id="35" name="Shape 35"/>
              <p:cNvSpPr/>
              <p:nvPr/>
            </p:nvSpPr>
            <p:spPr>
              <a:xfrm>
                <a:off x="3305175" y="6076950"/>
                <a:ext cx="646111" cy="771525"/>
              </a:xfrm>
              <a:custGeom>
                <a:avLst/>
                <a:gdLst/>
                <a:ahLst/>
                <a:cxnLst/>
                <a:rect l="0" t="0" r="0" b="0"/>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rgbClr val="F001E8"/>
                  </a:gs>
                  <a:gs pos="100000">
                    <a:schemeClr val="accent2"/>
                  </a:gs>
                </a:gsLst>
                <a:lin ang="10800000" scaled="0"/>
              </a:gradFill>
              <a:ln>
                <a:noFill/>
              </a:ln>
            </p:spPr>
            <p:txBody>
              <a:bodyPr lIns="91425" tIns="45700" rIns="91425" bIns="45700" anchor="t" anchorCtr="0">
                <a:noAutofit/>
              </a:bodyPr>
              <a:lstStyle/>
              <a:p>
                <a:pPr lvl="0">
                  <a:spcBef>
                    <a:spcPts val="0"/>
                  </a:spcBef>
                  <a:buNone/>
                </a:pPr>
                <a:endParaRPr/>
              </a:p>
            </p:txBody>
          </p:sp>
          <p:sp>
            <p:nvSpPr>
              <p:cNvPr id="36" name="Shape 36"/>
              <p:cNvSpPr/>
              <p:nvPr/>
            </p:nvSpPr>
            <p:spPr>
              <a:xfrm>
                <a:off x="4741862" y="6419850"/>
                <a:ext cx="171450" cy="400050"/>
              </a:xfrm>
              <a:custGeom>
                <a:avLst/>
                <a:gdLst/>
                <a:ahLst/>
                <a:cxnLst/>
                <a:rect l="0" t="0" r="0" b="0"/>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F001D1"/>
                  </a:gs>
                </a:gsLst>
                <a:lin ang="5400000" scaled="0"/>
              </a:gradFill>
              <a:ln>
                <a:noFill/>
              </a:ln>
            </p:spPr>
            <p:txBody>
              <a:bodyPr lIns="91425" tIns="45700" rIns="91425" bIns="45700" anchor="t" anchorCtr="0">
                <a:noAutofit/>
              </a:bodyPr>
              <a:lstStyle/>
              <a:p>
                <a:pPr lvl="0">
                  <a:spcBef>
                    <a:spcPts val="0"/>
                  </a:spcBef>
                  <a:buNone/>
                </a:pPr>
                <a:endParaRPr/>
              </a:p>
            </p:txBody>
          </p:sp>
          <p:sp>
            <p:nvSpPr>
              <p:cNvPr id="37" name="Shape 37"/>
              <p:cNvSpPr/>
              <p:nvPr/>
            </p:nvSpPr>
            <p:spPr>
              <a:xfrm>
                <a:off x="3282950" y="5849937"/>
                <a:ext cx="1325562" cy="238125"/>
              </a:xfrm>
              <a:custGeom>
                <a:avLst/>
                <a:gdLst/>
                <a:ahLst/>
                <a:cxnLst/>
                <a:rect l="0" t="0" r="0" b="0"/>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38" name="Shape 38"/>
              <p:cNvSpPr/>
              <p:nvPr/>
            </p:nvSpPr>
            <p:spPr>
              <a:xfrm>
                <a:off x="2963861" y="6116637"/>
                <a:ext cx="271461" cy="731837"/>
              </a:xfrm>
              <a:custGeom>
                <a:avLst/>
                <a:gdLst/>
                <a:ahLst/>
                <a:cxnLst/>
                <a:rect l="0" t="0" r="0" b="0"/>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39" name="Shape 39"/>
              <p:cNvSpPr/>
              <p:nvPr/>
            </p:nvSpPr>
            <p:spPr>
              <a:xfrm>
                <a:off x="4684712" y="5954712"/>
                <a:ext cx="571500" cy="893762"/>
              </a:xfrm>
              <a:custGeom>
                <a:avLst/>
                <a:gdLst/>
                <a:ahLst/>
                <a:cxnLst/>
                <a:rect l="0" t="0" r="0" b="0"/>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F001E0"/>
                  </a:gs>
                </a:gsLst>
                <a:lin ang="5400000" scaled="0"/>
              </a:gradFill>
              <a:ln>
                <a:noFill/>
              </a:ln>
            </p:spPr>
            <p:txBody>
              <a:bodyPr lIns="91425" tIns="45700" rIns="91425" bIns="45700" anchor="t" anchorCtr="0">
                <a:noAutofit/>
              </a:bodyPr>
              <a:lstStyle/>
              <a:p>
                <a:pPr lvl="0">
                  <a:spcBef>
                    <a:spcPts val="0"/>
                  </a:spcBef>
                  <a:buNone/>
                </a:pPr>
                <a:endParaRPr/>
              </a:p>
            </p:txBody>
          </p:sp>
          <p:sp>
            <p:nvSpPr>
              <p:cNvPr id="40" name="Shape 40"/>
              <p:cNvSpPr/>
              <p:nvPr/>
            </p:nvSpPr>
            <p:spPr>
              <a:xfrm>
                <a:off x="3679825" y="5764212"/>
                <a:ext cx="1711325" cy="674687"/>
              </a:xfrm>
              <a:custGeom>
                <a:avLst/>
                <a:gdLst/>
                <a:ahLst/>
                <a:cxnLst/>
                <a:rect l="0" t="0" r="0" b="0"/>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F001E0"/>
                  </a:gs>
                </a:gsLst>
                <a:lin ang="5400000" scaled="0"/>
              </a:gradFill>
              <a:ln>
                <a:noFill/>
              </a:ln>
            </p:spPr>
            <p:txBody>
              <a:bodyPr lIns="91425" tIns="45700" rIns="91425" bIns="45700" anchor="t" anchorCtr="0">
                <a:noAutofit/>
              </a:bodyPr>
              <a:lstStyle/>
              <a:p>
                <a:pPr lvl="0">
                  <a:spcBef>
                    <a:spcPts val="0"/>
                  </a:spcBef>
                  <a:buNone/>
                </a:pPr>
                <a:endParaRPr/>
              </a:p>
            </p:txBody>
          </p:sp>
          <p:sp>
            <p:nvSpPr>
              <p:cNvPr id="41" name="Shape 41"/>
              <p:cNvSpPr/>
              <p:nvPr/>
            </p:nvSpPr>
            <p:spPr>
              <a:xfrm>
                <a:off x="5245100" y="6477000"/>
                <a:ext cx="155575" cy="371475"/>
              </a:xfrm>
              <a:custGeom>
                <a:avLst/>
                <a:gdLst/>
                <a:ahLst/>
                <a:cxnLst/>
                <a:rect l="0" t="0" r="0" b="0"/>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F001E0"/>
                  </a:gs>
                </a:gsLst>
                <a:lin ang="5400000" scaled="0"/>
              </a:gradFill>
              <a:ln>
                <a:noFill/>
              </a:ln>
            </p:spPr>
            <p:txBody>
              <a:bodyPr lIns="91425" tIns="45700" rIns="91425" bIns="45700" anchor="t" anchorCtr="0">
                <a:noAutofit/>
              </a:bodyPr>
              <a:lstStyle/>
              <a:p>
                <a:pPr lvl="0">
                  <a:spcBef>
                    <a:spcPts val="0"/>
                  </a:spcBef>
                  <a:buNone/>
                </a:pPr>
                <a:endParaRPr/>
              </a:p>
            </p:txBody>
          </p:sp>
          <p:sp>
            <p:nvSpPr>
              <p:cNvPr id="42" name="Shape 42"/>
              <p:cNvSpPr/>
              <p:nvPr/>
            </p:nvSpPr>
            <p:spPr>
              <a:xfrm>
                <a:off x="2819400" y="5830887"/>
                <a:ext cx="763586" cy="1017587"/>
              </a:xfrm>
              <a:custGeom>
                <a:avLst/>
                <a:gdLst/>
                <a:ahLst/>
                <a:cxnLst/>
                <a:rect l="0" t="0" r="0" b="0"/>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lIns="91425" tIns="45700" rIns="91425" bIns="45700" anchor="t" anchorCtr="0">
                <a:noAutofit/>
              </a:bodyPr>
              <a:lstStyle/>
              <a:p>
                <a:pPr lvl="0">
                  <a:spcBef>
                    <a:spcPts val="0"/>
                  </a:spcBef>
                  <a:buNone/>
                </a:pPr>
                <a:endParaRPr/>
              </a:p>
            </p:txBody>
          </p:sp>
        </p:grpSp>
        <p:grpSp>
          <p:nvGrpSpPr>
            <p:cNvPr id="43" name="Shape 43"/>
            <p:cNvGrpSpPr/>
            <p:nvPr/>
          </p:nvGrpSpPr>
          <p:grpSpPr>
            <a:xfrm>
              <a:off x="6553200" y="5334000"/>
              <a:ext cx="2144711" cy="1303337"/>
              <a:chOff x="6553200" y="5334000"/>
              <a:chExt cx="2144711" cy="1303337"/>
            </a:xfrm>
          </p:grpSpPr>
          <p:sp>
            <p:nvSpPr>
              <p:cNvPr id="44" name="Shape 44"/>
              <p:cNvSpPr/>
              <p:nvPr/>
            </p:nvSpPr>
            <p:spPr>
              <a:xfrm>
                <a:off x="6667500" y="5400675"/>
                <a:ext cx="1906587" cy="1160462"/>
              </a:xfrm>
              <a:custGeom>
                <a:avLst/>
                <a:gdLst/>
                <a:ahLst/>
                <a:cxnLst/>
                <a:rect l="0" t="0" r="0" b="0"/>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F002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45" name="Shape 45"/>
              <p:cNvSpPr/>
              <p:nvPr/>
            </p:nvSpPr>
            <p:spPr>
              <a:xfrm>
                <a:off x="6553200" y="5343525"/>
                <a:ext cx="863600" cy="1169987"/>
              </a:xfrm>
              <a:custGeom>
                <a:avLst/>
                <a:gdLst/>
                <a:ahLst/>
                <a:cxnLst/>
                <a:rect l="0" t="0" r="0" b="0"/>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F002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46" name="Shape 46"/>
              <p:cNvSpPr/>
              <p:nvPr/>
            </p:nvSpPr>
            <p:spPr>
              <a:xfrm>
                <a:off x="7607300" y="5334000"/>
                <a:ext cx="966786" cy="400050"/>
              </a:xfrm>
              <a:custGeom>
                <a:avLst/>
                <a:gdLst/>
                <a:ahLst/>
                <a:cxnLst/>
                <a:rect l="0" t="0" r="0" b="0"/>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F002F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47" name="Shape 47"/>
              <p:cNvSpPr/>
              <p:nvPr/>
            </p:nvSpPr>
            <p:spPr>
              <a:xfrm>
                <a:off x="8328025" y="6361112"/>
                <a:ext cx="114300" cy="85725"/>
              </a:xfrm>
              <a:custGeom>
                <a:avLst/>
                <a:gdLst/>
                <a:ahLst/>
                <a:cxnLst/>
                <a:rect l="0" t="0" r="0" b="0"/>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48" name="Shape 48"/>
              <p:cNvSpPr/>
              <p:nvPr/>
            </p:nvSpPr>
            <p:spPr>
              <a:xfrm>
                <a:off x="7151686" y="6465887"/>
                <a:ext cx="1119187" cy="171450"/>
              </a:xfrm>
              <a:custGeom>
                <a:avLst/>
                <a:gdLst/>
                <a:ahLst/>
                <a:cxnLst/>
                <a:rect l="0" t="0" r="0" b="0"/>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49" name="Shape 49"/>
              <p:cNvSpPr/>
              <p:nvPr/>
            </p:nvSpPr>
            <p:spPr>
              <a:xfrm>
                <a:off x="8470900" y="5800725"/>
                <a:ext cx="227011" cy="541337"/>
              </a:xfrm>
              <a:custGeom>
                <a:avLst/>
                <a:gdLst/>
                <a:ahLst/>
                <a:cxnLst/>
                <a:rect l="0" t="0" r="0" b="0"/>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50" name="Shape 50"/>
              <p:cNvSpPr/>
              <p:nvPr/>
            </p:nvSpPr>
            <p:spPr>
              <a:xfrm>
                <a:off x="8034336" y="5753100"/>
                <a:ext cx="131762" cy="142875"/>
              </a:xfrm>
              <a:custGeom>
                <a:avLst/>
                <a:gdLst/>
                <a:ahLst/>
                <a:cxnLst/>
                <a:rect l="0" t="0" r="0" b="0"/>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51" name="Shape 51"/>
              <p:cNvSpPr/>
              <p:nvPr/>
            </p:nvSpPr>
            <p:spPr>
              <a:xfrm>
                <a:off x="7056436" y="5638800"/>
                <a:ext cx="1138237" cy="684212"/>
              </a:xfrm>
              <a:custGeom>
                <a:avLst/>
                <a:gdLst/>
                <a:ahLst/>
                <a:cxnLst/>
                <a:rect l="0" t="0" r="0" b="0"/>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52" name="Shape 52"/>
              <p:cNvSpPr/>
              <p:nvPr/>
            </p:nvSpPr>
            <p:spPr>
              <a:xfrm>
                <a:off x="6904036" y="5572125"/>
                <a:ext cx="1443036" cy="846136"/>
              </a:xfrm>
              <a:custGeom>
                <a:avLst/>
                <a:gdLst/>
                <a:ahLst/>
                <a:cxnLst/>
                <a:rect l="0" t="0" r="0" b="0"/>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s>
                  <a:gs pos="100000">
                    <a:srgbClr val="F002F7"/>
                  </a:gs>
                </a:gsLst>
                <a:lin ang="10800000" scaled="0"/>
              </a:gradFill>
              <a:ln>
                <a:noFill/>
              </a:ln>
            </p:spPr>
            <p:txBody>
              <a:bodyPr lIns="91425" tIns="45700" rIns="91425" bIns="45700" anchor="t" anchorCtr="0">
                <a:noAutofit/>
              </a:bodyPr>
              <a:lstStyle/>
              <a:p>
                <a:pPr lvl="0">
                  <a:spcBef>
                    <a:spcPts val="0"/>
                  </a:spcBef>
                  <a:buNone/>
                </a:pPr>
                <a:endParaRPr/>
              </a:p>
            </p:txBody>
          </p:sp>
          <p:sp>
            <p:nvSpPr>
              <p:cNvPr id="53" name="Shape 53"/>
              <p:cNvSpPr/>
              <p:nvPr/>
            </p:nvSpPr>
            <p:spPr>
              <a:xfrm>
                <a:off x="7245350" y="5543550"/>
                <a:ext cx="579437" cy="104775"/>
              </a:xfrm>
              <a:custGeom>
                <a:avLst/>
                <a:gdLst/>
                <a:ahLst/>
                <a:cxnLst/>
                <a:rect l="0" t="0" r="0" b="0"/>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F002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54" name="Shape 54"/>
              <p:cNvSpPr/>
              <p:nvPr/>
            </p:nvSpPr>
            <p:spPr>
              <a:xfrm>
                <a:off x="7085011" y="5648325"/>
                <a:ext cx="104775" cy="76200"/>
              </a:xfrm>
              <a:custGeom>
                <a:avLst/>
                <a:gdLst/>
                <a:ahLst/>
                <a:cxnLst/>
                <a:rect l="0" t="0" r="0" b="0"/>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F002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55" name="Shape 55"/>
              <p:cNvSpPr/>
              <p:nvPr/>
            </p:nvSpPr>
            <p:spPr>
              <a:xfrm>
                <a:off x="7216775" y="5727700"/>
                <a:ext cx="822324" cy="506412"/>
              </a:xfrm>
              <a:prstGeom prst="ellipse">
                <a:avLst/>
              </a:prstGeom>
              <a:gradFill>
                <a:gsLst>
                  <a:gs pos="0">
                    <a:schemeClr val="accent2"/>
                  </a:gs>
                  <a:gs pos="100000">
                    <a:srgbClr val="F001F0"/>
                  </a:gs>
                </a:gsLst>
                <a:lin ang="10800000" scaled="0"/>
              </a:gradFill>
              <a:ln>
                <a:noFill/>
              </a:ln>
            </p:spPr>
            <p:txBody>
              <a:bodyPr lIns="91425" tIns="45700" rIns="91425" bIns="45700" anchor="t" anchorCtr="0">
                <a:noAutofit/>
              </a:bodyPr>
              <a:lstStyle/>
              <a:p>
                <a:pPr lvl="0">
                  <a:spcBef>
                    <a:spcPts val="0"/>
                  </a:spcBef>
                  <a:buNone/>
                </a:pPr>
                <a:endParaRPr/>
              </a:p>
            </p:txBody>
          </p:sp>
          <p:sp>
            <p:nvSpPr>
              <p:cNvPr id="56" name="Shape 56"/>
              <p:cNvSpPr/>
              <p:nvPr/>
            </p:nvSpPr>
            <p:spPr>
              <a:xfrm>
                <a:off x="7267575" y="5762625"/>
                <a:ext cx="708024" cy="430212"/>
              </a:xfrm>
              <a:prstGeom prst="ellipse">
                <a:avLst/>
              </a:prstGeom>
              <a:gradFill>
                <a:gsLst>
                  <a:gs pos="0">
                    <a:srgbClr val="F002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57" name="Shape 57"/>
              <p:cNvSpPr/>
              <p:nvPr/>
            </p:nvSpPr>
            <p:spPr>
              <a:xfrm>
                <a:off x="7318375" y="5794375"/>
                <a:ext cx="612775" cy="369886"/>
              </a:xfrm>
              <a:prstGeom prst="ellipse">
                <a:avLst/>
              </a:pr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58" name="Shape 58"/>
              <p:cNvSpPr/>
              <p:nvPr/>
            </p:nvSpPr>
            <p:spPr>
              <a:xfrm>
                <a:off x="7388225" y="5838825"/>
                <a:ext cx="473075" cy="280987"/>
              </a:xfrm>
              <a:prstGeom prst="ellipse">
                <a:avLst/>
              </a:prstGeom>
              <a:gradFill>
                <a:gsLst>
                  <a:gs pos="0">
                    <a:srgbClr val="F001F0"/>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59" name="Shape 59"/>
              <p:cNvSpPr/>
              <p:nvPr/>
            </p:nvSpPr>
            <p:spPr>
              <a:xfrm>
                <a:off x="7445375" y="5870575"/>
                <a:ext cx="352425" cy="220662"/>
              </a:xfrm>
              <a:prstGeom prst="ellipse">
                <a:avLst/>
              </a:prstGeom>
              <a:gradFill>
                <a:gsLst>
                  <a:gs pos="0">
                    <a:schemeClr val="accent2"/>
                  </a:gs>
                  <a:gs pos="100000">
                    <a:srgbClr val="F001F0"/>
                  </a:gs>
                </a:gsLst>
                <a:lin ang="5400000" scaled="0"/>
              </a:gradFill>
              <a:ln>
                <a:noFill/>
              </a:ln>
            </p:spPr>
            <p:txBody>
              <a:bodyPr lIns="91425" tIns="45700" rIns="91425" bIns="45700" anchor="t" anchorCtr="0">
                <a:noAutofit/>
              </a:bodyPr>
              <a:lstStyle/>
              <a:p>
                <a:pPr lvl="0">
                  <a:spcBef>
                    <a:spcPts val="0"/>
                  </a:spcBef>
                  <a:buNone/>
                </a:pPr>
                <a:endParaRPr/>
              </a:p>
            </p:txBody>
          </p:sp>
          <p:sp>
            <p:nvSpPr>
              <p:cNvPr id="60" name="Shape 60"/>
              <p:cNvSpPr/>
              <p:nvPr/>
            </p:nvSpPr>
            <p:spPr>
              <a:xfrm>
                <a:off x="7521575" y="5918200"/>
                <a:ext cx="200024" cy="128587"/>
              </a:xfrm>
              <a:prstGeom prst="ellipse">
                <a:avLst/>
              </a:prstGeom>
              <a:gradFill>
                <a:gsLst>
                  <a:gs pos="0">
                    <a:srgbClr val="F001F7"/>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grpSp>
        <p:grpSp>
          <p:nvGrpSpPr>
            <p:cNvPr id="61" name="Shape 61"/>
            <p:cNvGrpSpPr/>
            <p:nvPr/>
          </p:nvGrpSpPr>
          <p:grpSpPr>
            <a:xfrm>
              <a:off x="8382000" y="4800600"/>
              <a:ext cx="674686" cy="409575"/>
              <a:chOff x="8382000" y="4800600"/>
              <a:chExt cx="674686" cy="409575"/>
            </a:xfrm>
          </p:grpSpPr>
          <p:sp>
            <p:nvSpPr>
              <p:cNvPr id="62" name="Shape 62"/>
              <p:cNvSpPr/>
              <p:nvPr/>
            </p:nvSpPr>
            <p:spPr>
              <a:xfrm>
                <a:off x="8382000" y="5057775"/>
                <a:ext cx="608012" cy="152400"/>
              </a:xfrm>
              <a:custGeom>
                <a:avLst/>
                <a:gdLst/>
                <a:ahLst/>
                <a:cxnLst/>
                <a:rect l="0" t="0" r="0" b="0"/>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sp>
            <p:nvSpPr>
              <p:cNvPr id="63" name="Shape 63"/>
              <p:cNvSpPr/>
              <p:nvPr/>
            </p:nvSpPr>
            <p:spPr>
              <a:xfrm>
                <a:off x="8437561" y="4800600"/>
                <a:ext cx="409575" cy="85725"/>
              </a:xfrm>
              <a:custGeom>
                <a:avLst/>
                <a:gdLst/>
                <a:ahLst/>
                <a:cxnLst/>
                <a:rect l="0" t="0" r="0" b="0"/>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sp>
            <p:nvSpPr>
              <p:cNvPr id="64" name="Shape 64"/>
              <p:cNvSpPr/>
              <p:nvPr/>
            </p:nvSpPr>
            <p:spPr>
              <a:xfrm>
                <a:off x="8961436" y="4867275"/>
                <a:ext cx="95250" cy="247650"/>
              </a:xfrm>
              <a:custGeom>
                <a:avLst/>
                <a:gdLst/>
                <a:ahLst/>
                <a:cxnLst/>
                <a:rect l="0" t="0" r="0" b="0"/>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sp>
            <p:nvSpPr>
              <p:cNvPr id="65" name="Shape 65"/>
              <p:cNvSpPr/>
              <p:nvPr/>
            </p:nvSpPr>
            <p:spPr>
              <a:xfrm>
                <a:off x="8532811" y="5153025"/>
                <a:ext cx="304800" cy="28575"/>
              </a:xfrm>
              <a:custGeom>
                <a:avLst/>
                <a:gdLst/>
                <a:ahLst/>
                <a:cxnLst/>
                <a:rect l="0" t="0" r="0" b="0"/>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sp>
            <p:nvSpPr>
              <p:cNvPr id="66" name="Shape 66"/>
              <p:cNvSpPr/>
              <p:nvPr/>
            </p:nvSpPr>
            <p:spPr>
              <a:xfrm>
                <a:off x="8420100" y="4829175"/>
                <a:ext cx="255586" cy="295275"/>
              </a:xfrm>
              <a:custGeom>
                <a:avLst/>
                <a:gdLst/>
                <a:ahLst/>
                <a:cxnLst/>
                <a:rect l="0" t="0" r="0" b="0"/>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lt1"/>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67" name="Shape 67"/>
              <p:cNvSpPr/>
              <p:nvPr/>
            </p:nvSpPr>
            <p:spPr>
              <a:xfrm>
                <a:off x="8713786" y="4829175"/>
                <a:ext cx="295274" cy="333375"/>
              </a:xfrm>
              <a:custGeom>
                <a:avLst/>
                <a:gdLst/>
                <a:ahLst/>
                <a:cxnLst/>
                <a:rect l="0" t="0" r="0" b="0"/>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lt1"/>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68" name="Shape 68"/>
              <p:cNvSpPr/>
              <p:nvPr/>
            </p:nvSpPr>
            <p:spPr>
              <a:xfrm>
                <a:off x="8485186" y="4854575"/>
                <a:ext cx="474661" cy="295275"/>
              </a:xfrm>
              <a:custGeom>
                <a:avLst/>
                <a:gdLst/>
                <a:ahLst/>
                <a:cxnLst/>
                <a:rect l="0" t="0" r="0" b="0"/>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grpSp>
            <p:nvGrpSpPr>
              <p:cNvPr id="69" name="Shape 69"/>
              <p:cNvGrpSpPr/>
              <p:nvPr/>
            </p:nvGrpSpPr>
            <p:grpSpPr>
              <a:xfrm>
                <a:off x="8542336" y="4897437"/>
                <a:ext cx="360362" cy="209549"/>
                <a:chOff x="8542336" y="4897437"/>
                <a:chExt cx="360362" cy="209549"/>
              </a:xfrm>
            </p:grpSpPr>
            <p:sp>
              <p:nvSpPr>
                <p:cNvPr id="70" name="Shape 70"/>
                <p:cNvSpPr/>
                <p:nvPr/>
              </p:nvSpPr>
              <p:spPr>
                <a:xfrm>
                  <a:off x="8542336" y="4897437"/>
                  <a:ext cx="360362" cy="209549"/>
                </a:xfrm>
                <a:prstGeom prst="ellipse">
                  <a:avLst/>
                </a:prstGeom>
                <a:gradFill>
                  <a:gsLst>
                    <a:gs pos="0">
                      <a:schemeClr val="lt1"/>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71" name="Shape 71"/>
                <p:cNvSpPr/>
                <p:nvPr/>
              </p:nvSpPr>
              <p:spPr>
                <a:xfrm>
                  <a:off x="8577261" y="4919662"/>
                  <a:ext cx="288925" cy="161925"/>
                </a:xfrm>
                <a:prstGeom prst="ellipse">
                  <a:avLst/>
                </a:pr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sp>
              <p:nvSpPr>
                <p:cNvPr id="72" name="Shape 72"/>
                <p:cNvSpPr/>
                <p:nvPr/>
              </p:nvSpPr>
              <p:spPr>
                <a:xfrm>
                  <a:off x="8621711" y="4935537"/>
                  <a:ext cx="198436" cy="130175"/>
                </a:xfrm>
                <a:prstGeom prst="ellipse">
                  <a:avLst/>
                </a:prstGeom>
                <a:gradFill>
                  <a:gsLst>
                    <a:gs pos="0">
                      <a:schemeClr val="lt1"/>
                    </a:gs>
                    <a:gs pos="100000">
                      <a:schemeClr val="accent2"/>
                    </a:gs>
                  </a:gsLst>
                  <a:lin ang="5400000" scaled="0"/>
                </a:gradFill>
                <a:ln>
                  <a:noFill/>
                </a:ln>
              </p:spPr>
              <p:txBody>
                <a:bodyPr lIns="91425" tIns="45700" rIns="91425" bIns="45700" anchor="t" anchorCtr="0">
                  <a:noAutofit/>
                </a:bodyPr>
                <a:lstStyle/>
                <a:p>
                  <a:pPr lvl="0">
                    <a:spcBef>
                      <a:spcPts val="0"/>
                    </a:spcBef>
                    <a:buNone/>
                  </a:pPr>
                  <a:endParaRPr/>
                </a:p>
              </p:txBody>
            </p:sp>
            <p:sp>
              <p:nvSpPr>
                <p:cNvPr id="73" name="Shape 73"/>
                <p:cNvSpPr/>
                <p:nvPr/>
              </p:nvSpPr>
              <p:spPr>
                <a:xfrm>
                  <a:off x="8664575" y="4960937"/>
                  <a:ext cx="115886" cy="74611"/>
                </a:xfrm>
                <a:prstGeom prst="ellipse">
                  <a:avLst/>
                </a:prstGeom>
                <a:gradFill>
                  <a:gsLst>
                    <a:gs pos="0">
                      <a:schemeClr val="accent2"/>
                    </a:gs>
                    <a:gs pos="100000">
                      <a:schemeClr val="lt1"/>
                    </a:gs>
                  </a:gsLst>
                  <a:lin ang="5400000" scaled="0"/>
                </a:gradFill>
                <a:ln>
                  <a:noFill/>
                </a:ln>
              </p:spPr>
              <p:txBody>
                <a:bodyPr lIns="91425" tIns="45700" rIns="91425" bIns="45700" anchor="t" anchorCtr="0">
                  <a:noAutofit/>
                </a:bodyPr>
                <a:lstStyle/>
                <a:p>
                  <a:pPr lvl="0">
                    <a:spcBef>
                      <a:spcPts val="0"/>
                    </a:spcBef>
                    <a:buNone/>
                  </a:pPr>
                  <a:endParaRPr/>
                </a:p>
              </p:txBody>
            </p:sp>
          </p:grpSp>
        </p:grpSp>
      </p:grpSp>
      <p:sp>
        <p:nvSpPr>
          <p:cNvPr id="74" name="Shape 74"/>
          <p:cNvSpPr txBox="1">
            <a:spLocks noGrp="1"/>
          </p:cNvSpPr>
          <p:nvPr>
            <p:ph type="title"/>
          </p:nvPr>
        </p:nvSpPr>
        <p:spPr>
          <a:xfrm>
            <a:off x="228600" y="68261"/>
            <a:ext cx="87630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1pPr>
            <a:lvl2pPr marL="0" marR="0" lvl="1"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2pPr>
            <a:lvl3pPr marL="0" marR="0" lvl="2"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3pPr>
            <a:lvl4pPr marL="0" marR="0" lvl="3"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4pPr>
            <a:lvl5pPr marL="0" marR="0" lvl="4"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5pPr>
            <a:lvl6pPr marL="0" marR="0" lvl="5"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6pPr>
            <a:lvl7pPr marL="0" marR="0" lvl="6"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7pPr>
            <a:lvl8pPr marL="0" marR="0" lvl="7"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8pPr>
            <a:lvl9pPr marL="0" marR="0" lvl="8" indent="0" algn="ctr" rtl="0">
              <a:lnSpc>
                <a:spcPct val="100000"/>
              </a:lnSpc>
              <a:spcBef>
                <a:spcPts val="0"/>
              </a:spcBef>
              <a:spcAft>
                <a:spcPts val="0"/>
              </a:spcAft>
              <a:defRPr sz="4000" b="0" i="0" u="none" strike="noStrike" cap="none">
                <a:solidFill>
                  <a:schemeClr val="folHlink"/>
                </a:solidFill>
                <a:latin typeface="Arial"/>
                <a:ea typeface="Arial"/>
                <a:cs typeface="Arial"/>
                <a:sym typeface="Arial"/>
              </a:defRPr>
            </a:lvl9pPr>
          </a:lstStyle>
          <a:p>
            <a:endParaRPr/>
          </a:p>
        </p:txBody>
      </p:sp>
      <p:sp>
        <p:nvSpPr>
          <p:cNvPr id="75" name="Shape 75"/>
          <p:cNvSpPr txBox="1">
            <a:spLocks noGrp="1"/>
          </p:cNvSpPr>
          <p:nvPr>
            <p:ph type="body" idx="1"/>
          </p:nvPr>
        </p:nvSpPr>
        <p:spPr>
          <a:xfrm>
            <a:off x="228600" y="1371600"/>
            <a:ext cx="8734424" cy="5257799"/>
          </a:xfrm>
          <a:prstGeom prst="rect">
            <a:avLst/>
          </a:prstGeom>
          <a:noFill/>
          <a:ln>
            <a:noFill/>
          </a:ln>
        </p:spPr>
        <p:txBody>
          <a:bodyPr lIns="91425" tIns="91425" rIns="91425" bIns="91425" anchor="t" anchorCtr="0"/>
          <a:lstStyle>
            <a:lvl1pPr marL="0" marR="0" lvl="0" indent="98425" algn="l" rtl="0">
              <a:lnSpc>
                <a:spcPct val="100000"/>
              </a:lnSpc>
              <a:spcBef>
                <a:spcPts val="640"/>
              </a:spcBef>
              <a:spcAft>
                <a:spcPts val="0"/>
              </a:spcAft>
              <a:buNone/>
              <a:defRPr sz="3200" b="0" i="0" u="none" strike="noStrike" cap="none">
                <a:solidFill>
                  <a:srgbClr val="FFFFFF"/>
                </a:solidFill>
                <a:latin typeface="Arial"/>
                <a:ea typeface="Arial"/>
                <a:cs typeface="Arial"/>
                <a:sym typeface="Arial"/>
              </a:defRPr>
            </a:lvl1pPr>
            <a:lvl2pPr marL="742950" marR="0" lvl="1" indent="-231775" algn="l" rtl="0">
              <a:lnSpc>
                <a:spcPct val="100000"/>
              </a:lnSpc>
              <a:spcBef>
                <a:spcPts val="560"/>
              </a:spcBef>
              <a:spcAft>
                <a:spcPts val="0"/>
              </a:spcAft>
              <a:buNone/>
              <a:defRPr sz="2800" b="0" i="0" u="none" strike="noStrike" cap="none"/>
            </a:lvl2pPr>
            <a:lvl3pPr marL="1143000" marR="0" lvl="2" indent="-136525" algn="l" rtl="0">
              <a:lnSpc>
                <a:spcPct val="100000"/>
              </a:lnSpc>
              <a:spcBef>
                <a:spcPts val="480"/>
              </a:spcBef>
              <a:spcAft>
                <a:spcPts val="0"/>
              </a:spcAft>
              <a:buNone/>
              <a:defRPr sz="2400" b="0" i="0" u="none" strike="noStrike" cap="none"/>
            </a:lvl3pPr>
            <a:lvl4pPr marL="1600200" marR="0" lvl="3" indent="-190500" algn="l" rtl="0">
              <a:lnSpc>
                <a:spcPct val="100000"/>
              </a:lnSpc>
              <a:spcBef>
                <a:spcPts val="400"/>
              </a:spcBef>
              <a:spcAft>
                <a:spcPts val="0"/>
              </a:spcAft>
              <a:buNone/>
              <a:defRPr sz="2000" b="0" i="0" u="none" strike="noStrike" cap="none"/>
            </a:lvl4pPr>
            <a:lvl5pPr marL="2057400" marR="0" lvl="4" indent="-152400" algn="l" rtl="0">
              <a:lnSpc>
                <a:spcPct val="100000"/>
              </a:lnSpc>
              <a:spcBef>
                <a:spcPts val="400"/>
              </a:spcBef>
              <a:spcAft>
                <a:spcPts val="0"/>
              </a:spcAft>
              <a:buNone/>
              <a:defRPr sz="2000" b="0" i="0" u="none" strike="noStrike" cap="none"/>
            </a:lvl5pPr>
            <a:lvl6pPr marL="2514600" marR="0" lvl="5" indent="-107950" algn="l" rtl="0">
              <a:lnSpc>
                <a:spcPct val="100000"/>
              </a:lnSpc>
              <a:spcBef>
                <a:spcPts val="640"/>
              </a:spcBef>
              <a:spcAft>
                <a:spcPts val="0"/>
              </a:spcAft>
              <a:buNone/>
              <a:defRPr sz="3200" b="0" i="0" u="none" strike="noStrike" cap="none">
                <a:solidFill>
                  <a:srgbClr val="FFFFFF"/>
                </a:solidFill>
                <a:latin typeface="Arial"/>
                <a:ea typeface="Arial"/>
                <a:cs typeface="Arial"/>
                <a:sym typeface="Arial"/>
              </a:defRPr>
            </a:lvl6pPr>
            <a:lvl7pPr marL="2971800" marR="0" lvl="6" indent="-107950" algn="l" rtl="0">
              <a:lnSpc>
                <a:spcPct val="100000"/>
              </a:lnSpc>
              <a:spcBef>
                <a:spcPts val="640"/>
              </a:spcBef>
              <a:spcAft>
                <a:spcPts val="0"/>
              </a:spcAft>
              <a:buNone/>
              <a:defRPr sz="3200" b="0" i="0" u="none" strike="noStrike" cap="none">
                <a:solidFill>
                  <a:srgbClr val="FFFFFF"/>
                </a:solidFill>
                <a:latin typeface="Arial"/>
                <a:ea typeface="Arial"/>
                <a:cs typeface="Arial"/>
                <a:sym typeface="Arial"/>
              </a:defRPr>
            </a:lvl7pPr>
            <a:lvl8pPr marL="3429000" marR="0" lvl="7" indent="-107950" algn="l" rtl="0">
              <a:lnSpc>
                <a:spcPct val="100000"/>
              </a:lnSpc>
              <a:spcBef>
                <a:spcPts val="640"/>
              </a:spcBef>
              <a:spcAft>
                <a:spcPts val="0"/>
              </a:spcAft>
              <a:buNone/>
              <a:defRPr sz="3200" b="0" i="0" u="none" strike="noStrike" cap="none">
                <a:solidFill>
                  <a:srgbClr val="FFFFFF"/>
                </a:solidFill>
                <a:latin typeface="Arial"/>
                <a:ea typeface="Arial"/>
                <a:cs typeface="Arial"/>
                <a:sym typeface="Arial"/>
              </a:defRPr>
            </a:lvl8pPr>
            <a:lvl9pPr marL="3886200" marR="0" lvl="8" indent="-107950" algn="l" rtl="0">
              <a:lnSpc>
                <a:spcPct val="100000"/>
              </a:lnSpc>
              <a:spcBef>
                <a:spcPts val="640"/>
              </a:spcBef>
              <a:spcAft>
                <a:spcPts val="0"/>
              </a:spcAft>
              <a:buNone/>
              <a:defRPr sz="3200" b="0" i="0" u="none" strike="noStrike" cap="none">
                <a:solidFill>
                  <a:srgbClr val="FFFFFF"/>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0" marR="0" lvl="0" indent="120650" algn="l" rtl="0">
              <a:lnSpc>
                <a:spcPct val="100000"/>
              </a:lnSpc>
              <a:spcBef>
                <a:spcPts val="640"/>
              </a:spcBef>
              <a:spcAft>
                <a:spcPts val="0"/>
              </a:spcAft>
              <a:buNone/>
              <a:defRPr sz="3200" b="0" i="0" u="none" strike="noStrike" cap="none">
                <a:solidFill>
                  <a:schemeClr val="dk1"/>
                </a:solidFill>
                <a:latin typeface="Arial"/>
                <a:ea typeface="Arial"/>
                <a:cs typeface="Arial"/>
                <a:sym typeface="Arial"/>
              </a:defRPr>
            </a:lvl1pPr>
            <a:lvl2pPr marL="742950" marR="0" lvl="1" indent="-177800" algn="l" rtl="0">
              <a:lnSpc>
                <a:spcPct val="100000"/>
              </a:lnSpc>
              <a:spcBef>
                <a:spcPts val="560"/>
              </a:spcBef>
              <a:spcAft>
                <a:spcPts val="0"/>
              </a:spcAft>
              <a:buNone/>
              <a:defRPr sz="2800" b="0" i="0" u="none" strike="noStrike" cap="none"/>
            </a:lvl2pPr>
            <a:lvl3pPr marL="1143000" marR="0" lvl="2" indent="-136525" algn="l" rtl="0">
              <a:lnSpc>
                <a:spcPct val="100000"/>
              </a:lnSpc>
              <a:spcBef>
                <a:spcPts val="480"/>
              </a:spcBef>
              <a:spcAft>
                <a:spcPts val="0"/>
              </a:spcAft>
              <a:buNone/>
              <a:defRPr sz="2400" b="0" i="0" u="none" strike="noStrike" cap="none"/>
            </a:lvl3pPr>
            <a:lvl4pPr marL="1600200" marR="0" lvl="3" indent="-152400" algn="l" rtl="0">
              <a:lnSpc>
                <a:spcPct val="100000"/>
              </a:lnSpc>
              <a:spcBef>
                <a:spcPts val="400"/>
              </a:spcBef>
              <a:spcAft>
                <a:spcPts val="0"/>
              </a:spcAft>
              <a:buNone/>
              <a:defRPr sz="2000" b="0" i="0" u="none" strike="noStrike" cap="none"/>
            </a:lvl4pPr>
            <a:lvl5pPr marL="2057400" marR="0" lvl="4" indent="-152400" algn="l" rtl="0">
              <a:lnSpc>
                <a:spcPct val="100000"/>
              </a:lnSpc>
              <a:spcBef>
                <a:spcPts val="400"/>
              </a:spcBef>
              <a:spcAft>
                <a:spcPts val="0"/>
              </a:spcAft>
              <a:buNone/>
              <a:defRPr sz="2000" b="0" i="0" u="none" strike="noStrike" cap="none"/>
            </a:lvl5pPr>
            <a:lvl6pPr marL="2514600" marR="0" lvl="5" indent="-107950" algn="l" rtl="0">
              <a:lnSpc>
                <a:spcPct val="100000"/>
              </a:lnSpc>
              <a:spcBef>
                <a:spcPts val="640"/>
              </a:spcBef>
              <a:spcAft>
                <a:spcPts val="0"/>
              </a:spcAft>
              <a:buNone/>
              <a:defRPr sz="3200" b="0" i="0" u="none" strike="noStrike" cap="none">
                <a:solidFill>
                  <a:schemeClr val="dk1"/>
                </a:solidFill>
                <a:latin typeface="Arial"/>
                <a:ea typeface="Arial"/>
                <a:cs typeface="Arial"/>
                <a:sym typeface="Arial"/>
              </a:defRPr>
            </a:lvl6pPr>
            <a:lvl7pPr marL="2971800" marR="0" lvl="6" indent="-107950" algn="l" rtl="0">
              <a:lnSpc>
                <a:spcPct val="100000"/>
              </a:lnSpc>
              <a:spcBef>
                <a:spcPts val="640"/>
              </a:spcBef>
              <a:spcAft>
                <a:spcPts val="0"/>
              </a:spcAft>
              <a:buNone/>
              <a:defRPr sz="3200" b="0" i="0" u="none" strike="noStrike" cap="none">
                <a:solidFill>
                  <a:schemeClr val="dk1"/>
                </a:solidFill>
                <a:latin typeface="Arial"/>
                <a:ea typeface="Arial"/>
                <a:cs typeface="Arial"/>
                <a:sym typeface="Arial"/>
              </a:defRPr>
            </a:lvl7pPr>
            <a:lvl8pPr marL="3429000" marR="0" lvl="7" indent="-107950" algn="l" rtl="0">
              <a:lnSpc>
                <a:spcPct val="100000"/>
              </a:lnSpc>
              <a:spcBef>
                <a:spcPts val="640"/>
              </a:spcBef>
              <a:spcAft>
                <a:spcPts val="0"/>
              </a:spcAft>
              <a:buNone/>
              <a:defRPr sz="3200" b="0" i="0" u="none" strike="noStrike" cap="none">
                <a:solidFill>
                  <a:schemeClr val="dk1"/>
                </a:solidFill>
                <a:latin typeface="Arial"/>
                <a:ea typeface="Arial"/>
                <a:cs typeface="Arial"/>
                <a:sym typeface="Arial"/>
              </a:defRPr>
            </a:lvl8pPr>
            <a:lvl9pPr marL="3886200" marR="0" lvl="8" indent="-107950" algn="l" rtl="0">
              <a:lnSpc>
                <a:spcPct val="100000"/>
              </a:lnSpc>
              <a:spcBef>
                <a:spcPts val="640"/>
              </a:spcBef>
              <a:spcAft>
                <a:spcPts val="0"/>
              </a:spcAft>
              <a:buNone/>
              <a:defRPr sz="32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1" name="Shape 9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711200" y="1330325"/>
            <a:ext cx="7772400" cy="13525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400" b="0" i="0" u="none" strike="noStrike" cap="none">
                <a:solidFill>
                  <a:schemeClr val="folHlink"/>
                </a:solidFill>
                <a:latin typeface="Arial"/>
                <a:ea typeface="Arial"/>
                <a:cs typeface="Arial"/>
                <a:sym typeface="Arial"/>
              </a:rPr>
              <a:t>Chapter 1</a:t>
            </a:r>
          </a:p>
        </p:txBody>
      </p:sp>
      <p:sp>
        <p:nvSpPr>
          <p:cNvPr id="105" name="Shape 105"/>
          <p:cNvSpPr txBox="1">
            <a:spLocks noGrp="1"/>
          </p:cNvSpPr>
          <p:nvPr>
            <p:ph type="subTitle" idx="1"/>
          </p:nvPr>
        </p:nvSpPr>
        <p:spPr>
          <a:xfrm>
            <a:off x="1411287" y="3011486"/>
            <a:ext cx="6400799" cy="1752600"/>
          </a:xfrm>
          <a:prstGeom prst="rect">
            <a:avLst/>
          </a:prstGeom>
          <a:noFill/>
          <a:ln>
            <a:noFill/>
          </a:ln>
        </p:spPr>
        <p:txBody>
          <a:bodyPr lIns="91425" tIns="45700" rIns="91425" bIns="45700" anchor="t" anchorCtr="0">
            <a:noAutofit/>
          </a:bodyPr>
          <a:lstStyle/>
          <a:p>
            <a:pPr marL="0" marR="0" lvl="0" indent="0" algn="ctr" rtl="0">
              <a:lnSpc>
                <a:spcPct val="80000"/>
              </a:lnSpc>
              <a:spcBef>
                <a:spcPts val="880"/>
              </a:spcBef>
              <a:spcAft>
                <a:spcPts val="0"/>
              </a:spcAft>
              <a:buClr>
                <a:schemeClr val="hlink"/>
              </a:buClr>
              <a:buSzPct val="25000"/>
              <a:buFont typeface="Arial"/>
              <a:buNone/>
            </a:pPr>
            <a:r>
              <a:rPr lang="en-US" sz="4400" b="0" i="0" u="none" strike="noStrike" cap="none">
                <a:solidFill>
                  <a:schemeClr val="dk1"/>
                </a:solidFill>
                <a:latin typeface="Arial"/>
                <a:ea typeface="Arial"/>
                <a:cs typeface="Arial"/>
                <a:sym typeface="Arial"/>
              </a:rPr>
              <a:t>Environmental Problems, Their Causes, and Sustainability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230187" y="4351337"/>
            <a:ext cx="8508999" cy="2506662"/>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Sustainability, is the ability of earth’s various systems to survive and adapt to environmental conditions indefinitely.</a:t>
            </a:r>
          </a:p>
          <a:p>
            <a:pPr marL="0" marR="0" lvl="0" indent="0" algn="l" rtl="0">
              <a:lnSpc>
                <a:spcPct val="9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The steps to sustainability must be supported by sound science.</a:t>
            </a:r>
          </a:p>
        </p:txBody>
      </p:sp>
      <p:sp>
        <p:nvSpPr>
          <p:cNvPr id="182" name="Shape 182"/>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1-3</a:t>
            </a:r>
          </a:p>
        </p:txBody>
      </p:sp>
      <p:sp>
        <p:nvSpPr>
          <p:cNvPr id="183" name="Shape 183"/>
          <p:cNvSpPr txBox="1">
            <a:spLocks noGrp="1"/>
          </p:cNvSpPr>
          <p:nvPr>
            <p:ph type="title"/>
          </p:nvPr>
        </p:nvSpPr>
        <p:spPr>
          <a:xfrm>
            <a:off x="222250" y="127000"/>
            <a:ext cx="87630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Sustainability: The Integrative Theme</a:t>
            </a:r>
          </a:p>
        </p:txBody>
      </p:sp>
      <p:pic>
        <p:nvPicPr>
          <p:cNvPr id="184" name="Shape 184"/>
          <p:cNvPicPr preferRelativeResize="0"/>
          <p:nvPr/>
        </p:nvPicPr>
        <p:blipFill>
          <a:blip r:embed="rId3">
            <a:alphaModFix/>
          </a:blip>
          <a:stretch>
            <a:fillRect/>
          </a:stretch>
        </p:blipFill>
        <p:spPr>
          <a:xfrm>
            <a:off x="404812" y="1382712"/>
            <a:ext cx="8412162" cy="3001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88900" y="1809750"/>
            <a:ext cx="8966200" cy="3236912"/>
          </a:xfrm>
          <a:prstGeom prst="rect">
            <a:avLst/>
          </a:prstGeom>
          <a:noFill/>
          <a:ln>
            <a:noFill/>
          </a:ln>
        </p:spPr>
      </p:pic>
      <p:sp>
        <p:nvSpPr>
          <p:cNvPr id="190" name="Shape 19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1-3, p. 8</a:t>
            </a:r>
          </a:p>
        </p:txBody>
      </p:sp>
      <p:sp>
        <p:nvSpPr>
          <p:cNvPr id="191" name="Shape 191"/>
          <p:cNvSpPr txBox="1"/>
          <p:nvPr/>
        </p:nvSpPr>
        <p:spPr>
          <a:xfrm>
            <a:off x="7958136" y="6562725"/>
            <a:ext cx="118586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1-3, p. 8</a:t>
            </a:r>
          </a:p>
        </p:txBody>
      </p:sp>
      <p:sp>
        <p:nvSpPr>
          <p:cNvPr id="192" name="Shape 192"/>
          <p:cNvSpPr txBox="1"/>
          <p:nvPr/>
        </p:nvSpPr>
        <p:spPr>
          <a:xfrm>
            <a:off x="3711575" y="4495800"/>
            <a:ext cx="18224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Sound Science</a:t>
            </a:r>
          </a:p>
        </p:txBody>
      </p:sp>
      <p:sp>
        <p:nvSpPr>
          <p:cNvPr id="193" name="Shape 193"/>
          <p:cNvSpPr txBox="1"/>
          <p:nvPr/>
        </p:nvSpPr>
        <p:spPr>
          <a:xfrm>
            <a:off x="3162300" y="1828800"/>
            <a:ext cx="28194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A Path to</a:t>
            </a:r>
            <a:r>
              <a:rPr lang="en-US" sz="1800" b="1" i="0" u="none" strike="noStrike" cap="none">
                <a:solidFill>
                  <a:schemeClr val="dk1"/>
                </a:solidFill>
                <a:latin typeface="Arial"/>
                <a:ea typeface="Arial"/>
                <a:cs typeface="Arial"/>
                <a:sym typeface="Arial"/>
              </a:rPr>
              <a:t> </a:t>
            </a:r>
            <a:r>
              <a:rPr lang="en-US" sz="1800" b="1" i="0" u="none" strike="noStrike" cap="none">
                <a:solidFill>
                  <a:schemeClr val="lt1"/>
                </a:solidFill>
                <a:latin typeface="Arial"/>
                <a:ea typeface="Arial"/>
                <a:cs typeface="Arial"/>
                <a:sym typeface="Arial"/>
              </a:rPr>
              <a:t>Sustainability</a:t>
            </a:r>
          </a:p>
        </p:txBody>
      </p:sp>
      <p:sp>
        <p:nvSpPr>
          <p:cNvPr id="194" name="Shape 194"/>
          <p:cNvSpPr txBox="1"/>
          <p:nvPr/>
        </p:nvSpPr>
        <p:spPr>
          <a:xfrm>
            <a:off x="7543800" y="2133600"/>
            <a:ext cx="144144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Individuals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Matter</a:t>
            </a:r>
          </a:p>
        </p:txBody>
      </p:sp>
      <p:sp>
        <p:nvSpPr>
          <p:cNvPr id="195" name="Shape 195"/>
          <p:cNvSpPr txBox="1"/>
          <p:nvPr/>
        </p:nvSpPr>
        <p:spPr>
          <a:xfrm>
            <a:off x="5943600" y="2209800"/>
            <a:ext cx="13398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Trade-Offs</a:t>
            </a:r>
          </a:p>
        </p:txBody>
      </p:sp>
      <p:sp>
        <p:nvSpPr>
          <p:cNvPr id="196" name="Shape 196"/>
          <p:cNvSpPr txBox="1"/>
          <p:nvPr/>
        </p:nvSpPr>
        <p:spPr>
          <a:xfrm>
            <a:off x="3959225" y="2209800"/>
            <a:ext cx="1225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Solutions</a:t>
            </a:r>
          </a:p>
        </p:txBody>
      </p:sp>
      <p:sp>
        <p:nvSpPr>
          <p:cNvPr id="197" name="Shape 197"/>
          <p:cNvSpPr txBox="1"/>
          <p:nvPr/>
        </p:nvSpPr>
        <p:spPr>
          <a:xfrm>
            <a:off x="1981200" y="2101850"/>
            <a:ext cx="186055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Natural</a:t>
            </a:r>
            <a:r>
              <a:rPr lang="en-US" sz="1800" b="1" i="0" u="none" strike="noStrike" cap="none">
                <a:solidFill>
                  <a:schemeClr val="dk1"/>
                </a:solidFill>
                <a:latin typeface="Arial"/>
                <a:ea typeface="Arial"/>
                <a:cs typeface="Arial"/>
                <a:sym typeface="Arial"/>
              </a:rPr>
              <a:t> </a:t>
            </a:r>
            <a:r>
              <a:rPr lang="en-US" sz="1800" b="1" i="0" u="none" strike="noStrike" cap="none">
                <a:solidFill>
                  <a:schemeClr val="lt1"/>
                </a:solidFill>
                <a:latin typeface="Arial"/>
                <a:ea typeface="Arial"/>
                <a:cs typeface="Arial"/>
                <a:sym typeface="Arial"/>
              </a:rPr>
              <a:t>Capital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Degradation</a:t>
            </a:r>
          </a:p>
        </p:txBody>
      </p:sp>
      <p:sp>
        <p:nvSpPr>
          <p:cNvPr id="198" name="Shape 198"/>
          <p:cNvSpPr txBox="1"/>
          <p:nvPr/>
        </p:nvSpPr>
        <p:spPr>
          <a:xfrm>
            <a:off x="152400" y="2209800"/>
            <a:ext cx="17970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Natural Capital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0" y="0"/>
            <a:ext cx="9144000" cy="13557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Environmentally Sustainable Societies</a:t>
            </a:r>
          </a:p>
        </p:txBody>
      </p:sp>
      <p:sp>
        <p:nvSpPr>
          <p:cNvPr id="204" name="Shape 204"/>
          <p:cNvSpPr txBox="1">
            <a:spLocks noGrp="1"/>
          </p:cNvSpPr>
          <p:nvPr>
            <p:ph type="body" idx="1"/>
          </p:nvPr>
        </p:nvSpPr>
        <p:spPr>
          <a:xfrm>
            <a:off x="223837" y="5046662"/>
            <a:ext cx="8734424" cy="1558924"/>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 meets basic needs of its people in a just and equitable manner without degrading the natural capital that supplies these resources.</a:t>
            </a:r>
          </a:p>
        </p:txBody>
      </p:sp>
      <p:sp>
        <p:nvSpPr>
          <p:cNvPr id="205" name="Shape 205"/>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1-4</a:t>
            </a:r>
          </a:p>
        </p:txBody>
      </p:sp>
      <p:pic>
        <p:nvPicPr>
          <p:cNvPr id="206" name="Shape 206"/>
          <p:cNvPicPr preferRelativeResize="0"/>
          <p:nvPr/>
        </p:nvPicPr>
        <p:blipFill>
          <a:blip r:embed="rId3">
            <a:alphaModFix/>
          </a:blip>
          <a:stretch>
            <a:fillRect/>
          </a:stretch>
        </p:blipFill>
        <p:spPr>
          <a:xfrm>
            <a:off x="1339850" y="1143000"/>
            <a:ext cx="6678611" cy="39608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blip>
          <a:stretch>
            <a:fillRect/>
          </a:stretch>
        </p:blipFill>
        <p:spPr>
          <a:xfrm>
            <a:off x="88900" y="792162"/>
            <a:ext cx="8966200" cy="5791200"/>
          </a:xfrm>
          <a:prstGeom prst="rect">
            <a:avLst/>
          </a:prstGeom>
          <a:noFill/>
          <a:ln>
            <a:noFill/>
          </a:ln>
        </p:spPr>
      </p:pic>
      <p:sp>
        <p:nvSpPr>
          <p:cNvPr id="212" name="Shape 212"/>
          <p:cNvSpPr txBox="1">
            <a:spLocks noGrp="1"/>
          </p:cNvSpPr>
          <p:nvPr>
            <p:ph type="title"/>
          </p:nvPr>
        </p:nvSpPr>
        <p:spPr>
          <a:xfrm>
            <a:off x="457200" y="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0" u="none" strike="noStrike" cap="none">
                <a:solidFill>
                  <a:schemeClr val="dk1"/>
                </a:solidFill>
                <a:latin typeface="Arial"/>
                <a:ea typeface="Arial"/>
                <a:cs typeface="Arial"/>
                <a:sym typeface="Arial"/>
              </a:rPr>
              <a:t>NATURAL RESOURCE SERVICES</a:t>
            </a:r>
          </a:p>
        </p:txBody>
      </p:sp>
      <p:sp>
        <p:nvSpPr>
          <p:cNvPr id="213" name="Shape 213"/>
          <p:cNvSpPr txBox="1"/>
          <p:nvPr/>
        </p:nvSpPr>
        <p:spPr>
          <a:xfrm>
            <a:off x="7958136" y="6562725"/>
            <a:ext cx="118586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1-4, p. 9</a:t>
            </a:r>
          </a:p>
        </p:txBody>
      </p:sp>
      <p:sp>
        <p:nvSpPr>
          <p:cNvPr id="214" name="Shape 214"/>
          <p:cNvSpPr txBox="1"/>
          <p:nvPr/>
        </p:nvSpPr>
        <p:spPr>
          <a:xfrm>
            <a:off x="6019800" y="273050"/>
            <a:ext cx="3175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t>
            </a:r>
          </a:p>
        </p:txBody>
      </p:sp>
      <p:sp>
        <p:nvSpPr>
          <p:cNvPr id="215" name="Shape 215"/>
          <p:cNvSpPr txBox="1"/>
          <p:nvPr/>
        </p:nvSpPr>
        <p:spPr>
          <a:xfrm>
            <a:off x="2743200" y="273050"/>
            <a:ext cx="3175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t>
            </a:r>
          </a:p>
        </p:txBody>
      </p:sp>
      <p:sp>
        <p:nvSpPr>
          <p:cNvPr id="216" name="Shape 216"/>
          <p:cNvSpPr txBox="1"/>
          <p:nvPr/>
        </p:nvSpPr>
        <p:spPr>
          <a:xfrm>
            <a:off x="3321050" y="487362"/>
            <a:ext cx="2501900"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lt1"/>
                </a:solidFill>
                <a:latin typeface="Arial"/>
                <a:ea typeface="Arial"/>
                <a:cs typeface="Arial"/>
                <a:sym typeface="Arial"/>
              </a:rPr>
              <a:t>NATURAL RESOURCES</a:t>
            </a:r>
          </a:p>
        </p:txBody>
      </p:sp>
      <p:sp>
        <p:nvSpPr>
          <p:cNvPr id="217" name="Shape 217"/>
          <p:cNvSpPr txBox="1"/>
          <p:nvPr/>
        </p:nvSpPr>
        <p:spPr>
          <a:xfrm>
            <a:off x="6705600" y="487362"/>
            <a:ext cx="2243136"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lt1"/>
                </a:solidFill>
                <a:latin typeface="Arial"/>
                <a:ea typeface="Arial"/>
                <a:cs typeface="Arial"/>
                <a:sym typeface="Arial"/>
              </a:rPr>
              <a:t>NATURAL SERVICES</a:t>
            </a:r>
          </a:p>
        </p:txBody>
      </p:sp>
      <p:sp>
        <p:nvSpPr>
          <p:cNvPr id="218" name="Shape 218"/>
          <p:cNvSpPr txBox="1"/>
          <p:nvPr/>
        </p:nvSpPr>
        <p:spPr>
          <a:xfrm>
            <a:off x="304800" y="273050"/>
            <a:ext cx="2343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NATURAL CAPITAL</a:t>
            </a:r>
          </a:p>
        </p:txBody>
      </p:sp>
      <p:sp>
        <p:nvSpPr>
          <p:cNvPr id="219" name="Shape 219"/>
          <p:cNvSpPr txBox="1"/>
          <p:nvPr/>
        </p:nvSpPr>
        <p:spPr>
          <a:xfrm>
            <a:off x="3171825" y="273050"/>
            <a:ext cx="28003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NATURAL RESOURCES</a:t>
            </a:r>
          </a:p>
        </p:txBody>
      </p:sp>
      <p:sp>
        <p:nvSpPr>
          <p:cNvPr id="220" name="Shape 220"/>
          <p:cNvSpPr txBox="1"/>
          <p:nvPr/>
        </p:nvSpPr>
        <p:spPr>
          <a:xfrm>
            <a:off x="6477000" y="273050"/>
            <a:ext cx="2508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NATURAL SERVICES</a:t>
            </a:r>
          </a:p>
        </p:txBody>
      </p:sp>
      <p:sp>
        <p:nvSpPr>
          <p:cNvPr id="221" name="Shape 221"/>
          <p:cNvSpPr txBox="1"/>
          <p:nvPr/>
        </p:nvSpPr>
        <p:spPr>
          <a:xfrm>
            <a:off x="3355975" y="126365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Air</a:t>
            </a:r>
          </a:p>
        </p:txBody>
      </p:sp>
      <p:sp>
        <p:nvSpPr>
          <p:cNvPr id="222" name="Shape 222"/>
          <p:cNvSpPr txBox="1"/>
          <p:nvPr/>
        </p:nvSpPr>
        <p:spPr>
          <a:xfrm>
            <a:off x="6557961" y="1157287"/>
            <a:ext cx="18097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Air purification</a:t>
            </a:r>
          </a:p>
        </p:txBody>
      </p:sp>
      <p:sp>
        <p:nvSpPr>
          <p:cNvPr id="223" name="Shape 223"/>
          <p:cNvSpPr txBox="1"/>
          <p:nvPr/>
        </p:nvSpPr>
        <p:spPr>
          <a:xfrm>
            <a:off x="6557961" y="1528762"/>
            <a:ext cx="21272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Water purification</a:t>
            </a:r>
          </a:p>
        </p:txBody>
      </p:sp>
      <p:sp>
        <p:nvSpPr>
          <p:cNvPr id="224" name="Shape 224"/>
          <p:cNvSpPr txBox="1"/>
          <p:nvPr/>
        </p:nvSpPr>
        <p:spPr>
          <a:xfrm>
            <a:off x="6557961" y="1900236"/>
            <a:ext cx="1708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Water storage</a:t>
            </a:r>
          </a:p>
        </p:txBody>
      </p:sp>
      <p:sp>
        <p:nvSpPr>
          <p:cNvPr id="225" name="Shape 225"/>
          <p:cNvSpPr txBox="1"/>
          <p:nvPr/>
        </p:nvSpPr>
        <p:spPr>
          <a:xfrm>
            <a:off x="6557961" y="2271711"/>
            <a:ext cx="1517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Soil renewal</a:t>
            </a:r>
          </a:p>
        </p:txBody>
      </p:sp>
      <p:sp>
        <p:nvSpPr>
          <p:cNvPr id="226" name="Shape 226"/>
          <p:cNvSpPr txBox="1"/>
          <p:nvPr/>
        </p:nvSpPr>
        <p:spPr>
          <a:xfrm>
            <a:off x="6557961" y="2644775"/>
            <a:ext cx="21272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Nutrient recycling</a:t>
            </a:r>
          </a:p>
        </p:txBody>
      </p:sp>
      <p:sp>
        <p:nvSpPr>
          <p:cNvPr id="227" name="Shape 227"/>
          <p:cNvSpPr txBox="1"/>
          <p:nvPr/>
        </p:nvSpPr>
        <p:spPr>
          <a:xfrm>
            <a:off x="6557961" y="3016250"/>
            <a:ext cx="2000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Food production</a:t>
            </a:r>
          </a:p>
        </p:txBody>
      </p:sp>
      <p:sp>
        <p:nvSpPr>
          <p:cNvPr id="228" name="Shape 228"/>
          <p:cNvSpPr txBox="1"/>
          <p:nvPr/>
        </p:nvSpPr>
        <p:spPr>
          <a:xfrm>
            <a:off x="6557961" y="3387725"/>
            <a:ext cx="2422525" cy="504824"/>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Conservation of biodiversity</a:t>
            </a:r>
          </a:p>
        </p:txBody>
      </p:sp>
      <p:sp>
        <p:nvSpPr>
          <p:cNvPr id="229" name="Shape 229"/>
          <p:cNvSpPr txBox="1"/>
          <p:nvPr/>
        </p:nvSpPr>
        <p:spPr>
          <a:xfrm>
            <a:off x="6557961" y="3897312"/>
            <a:ext cx="18097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Wildlife habitat</a:t>
            </a:r>
          </a:p>
        </p:txBody>
      </p:sp>
      <p:sp>
        <p:nvSpPr>
          <p:cNvPr id="230" name="Shape 230"/>
          <p:cNvSpPr txBox="1"/>
          <p:nvPr/>
        </p:nvSpPr>
        <p:spPr>
          <a:xfrm>
            <a:off x="6557961" y="4270375"/>
            <a:ext cx="2436811" cy="504824"/>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Grassland and forest renewal</a:t>
            </a:r>
          </a:p>
        </p:txBody>
      </p:sp>
      <p:sp>
        <p:nvSpPr>
          <p:cNvPr id="231" name="Shape 231"/>
          <p:cNvSpPr txBox="1"/>
          <p:nvPr/>
        </p:nvSpPr>
        <p:spPr>
          <a:xfrm>
            <a:off x="6557961" y="4779962"/>
            <a:ext cx="1962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Waste treatment</a:t>
            </a:r>
          </a:p>
        </p:txBody>
      </p:sp>
      <p:sp>
        <p:nvSpPr>
          <p:cNvPr id="232" name="Shape 232"/>
          <p:cNvSpPr txBox="1"/>
          <p:nvPr/>
        </p:nvSpPr>
        <p:spPr>
          <a:xfrm>
            <a:off x="6557961" y="5151437"/>
            <a:ext cx="18478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Climate control</a:t>
            </a:r>
          </a:p>
        </p:txBody>
      </p:sp>
      <p:sp>
        <p:nvSpPr>
          <p:cNvPr id="233" name="Shape 233"/>
          <p:cNvSpPr txBox="1"/>
          <p:nvPr/>
        </p:nvSpPr>
        <p:spPr>
          <a:xfrm>
            <a:off x="6557961" y="5522912"/>
            <a:ext cx="2457449" cy="504824"/>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Population control</a:t>
            </a:r>
          </a:p>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(species interactions</a:t>
            </a:r>
          </a:p>
        </p:txBody>
      </p:sp>
      <p:sp>
        <p:nvSpPr>
          <p:cNvPr id="234" name="Shape 234"/>
          <p:cNvSpPr txBox="1"/>
          <p:nvPr/>
        </p:nvSpPr>
        <p:spPr>
          <a:xfrm>
            <a:off x="6557961" y="6034087"/>
            <a:ext cx="15430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Pest Control</a:t>
            </a:r>
          </a:p>
        </p:txBody>
      </p:sp>
      <p:sp>
        <p:nvSpPr>
          <p:cNvPr id="235" name="Shape 235"/>
          <p:cNvSpPr txBox="1"/>
          <p:nvPr/>
        </p:nvSpPr>
        <p:spPr>
          <a:xfrm>
            <a:off x="57150" y="3503612"/>
            <a:ext cx="2343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NATURAL CAPITAL</a:t>
            </a:r>
          </a:p>
        </p:txBody>
      </p:sp>
      <p:sp>
        <p:nvSpPr>
          <p:cNvPr id="236" name="Shape 236"/>
          <p:cNvSpPr txBox="1"/>
          <p:nvPr/>
        </p:nvSpPr>
        <p:spPr>
          <a:xfrm>
            <a:off x="2743200" y="3503612"/>
            <a:ext cx="3175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t>
            </a:r>
          </a:p>
        </p:txBody>
      </p:sp>
      <p:sp>
        <p:nvSpPr>
          <p:cNvPr id="237" name="Shape 237"/>
          <p:cNvSpPr txBox="1"/>
          <p:nvPr/>
        </p:nvSpPr>
        <p:spPr>
          <a:xfrm>
            <a:off x="6019800" y="3503612"/>
            <a:ext cx="3175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t>
            </a:r>
          </a:p>
        </p:txBody>
      </p:sp>
      <p:sp>
        <p:nvSpPr>
          <p:cNvPr id="238" name="Shape 238"/>
          <p:cNvSpPr txBox="1"/>
          <p:nvPr/>
        </p:nvSpPr>
        <p:spPr>
          <a:xfrm>
            <a:off x="3355975" y="1797050"/>
            <a:ext cx="819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Water</a:t>
            </a:r>
          </a:p>
        </p:txBody>
      </p:sp>
      <p:sp>
        <p:nvSpPr>
          <p:cNvPr id="239" name="Shape 239"/>
          <p:cNvSpPr txBox="1"/>
          <p:nvPr/>
        </p:nvSpPr>
        <p:spPr>
          <a:xfrm>
            <a:off x="3355975" y="2330450"/>
            <a:ext cx="6032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Soil</a:t>
            </a:r>
          </a:p>
        </p:txBody>
      </p:sp>
      <p:sp>
        <p:nvSpPr>
          <p:cNvPr id="240" name="Shape 240"/>
          <p:cNvSpPr txBox="1"/>
          <p:nvPr/>
        </p:nvSpPr>
        <p:spPr>
          <a:xfrm>
            <a:off x="3355975" y="2863850"/>
            <a:ext cx="730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Land</a:t>
            </a:r>
          </a:p>
        </p:txBody>
      </p:sp>
      <p:sp>
        <p:nvSpPr>
          <p:cNvPr id="241" name="Shape 241"/>
          <p:cNvSpPr txBox="1"/>
          <p:nvPr/>
        </p:nvSpPr>
        <p:spPr>
          <a:xfrm>
            <a:off x="3355975" y="3932237"/>
            <a:ext cx="2362200" cy="71120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Nonrenewable minerals </a:t>
            </a:r>
          </a:p>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(iron, sand)</a:t>
            </a:r>
          </a:p>
        </p:txBody>
      </p:sp>
      <p:sp>
        <p:nvSpPr>
          <p:cNvPr id="242" name="Shape 242"/>
          <p:cNvSpPr txBox="1"/>
          <p:nvPr/>
        </p:nvSpPr>
        <p:spPr>
          <a:xfrm>
            <a:off x="3355975" y="3398837"/>
            <a:ext cx="2114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Life (Biodiversity)</a:t>
            </a:r>
          </a:p>
        </p:txBody>
      </p:sp>
      <p:sp>
        <p:nvSpPr>
          <p:cNvPr id="243" name="Shape 243"/>
          <p:cNvSpPr txBox="1"/>
          <p:nvPr/>
        </p:nvSpPr>
        <p:spPr>
          <a:xfrm>
            <a:off x="3355975" y="4810125"/>
            <a:ext cx="2239961" cy="71120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Renewable energy</a:t>
            </a:r>
          </a:p>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sun, wind, water flows</a:t>
            </a:r>
          </a:p>
        </p:txBody>
      </p:sp>
      <p:sp>
        <p:nvSpPr>
          <p:cNvPr id="244" name="Shape 244"/>
          <p:cNvSpPr txBox="1"/>
          <p:nvPr/>
        </p:nvSpPr>
        <p:spPr>
          <a:xfrm>
            <a:off x="3355975" y="5689600"/>
            <a:ext cx="2330449" cy="71120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Nonrenewable energy (fossil fuels, nuclear power)</a:t>
            </a:r>
          </a:p>
        </p:txBody>
      </p:sp>
      <p:sp>
        <p:nvSpPr>
          <p:cNvPr id="245" name="Shape 245"/>
          <p:cNvSpPr txBox="1"/>
          <p:nvPr/>
        </p:nvSpPr>
        <p:spPr>
          <a:xfrm>
            <a:off x="3236911" y="920750"/>
            <a:ext cx="2501900"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lt1"/>
                </a:solidFill>
                <a:latin typeface="Arial"/>
                <a:ea typeface="Arial"/>
                <a:cs typeface="Arial"/>
                <a:sym typeface="Arial"/>
              </a:rPr>
              <a:t>NATURAL RESOURCES</a:t>
            </a:r>
          </a:p>
        </p:txBody>
      </p:sp>
      <p:sp>
        <p:nvSpPr>
          <p:cNvPr id="246" name="Shape 246"/>
          <p:cNvSpPr txBox="1"/>
          <p:nvPr/>
        </p:nvSpPr>
        <p:spPr>
          <a:xfrm>
            <a:off x="6640511" y="868362"/>
            <a:ext cx="2243136"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lt1"/>
                </a:solidFill>
                <a:latin typeface="Arial"/>
                <a:ea typeface="Arial"/>
                <a:cs typeface="Arial"/>
                <a:sym typeface="Arial"/>
              </a:rPr>
              <a:t>NATURAL SERVICES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0"/>
        <p:cNvGrpSpPr/>
        <p:nvPr/>
      </p:nvGrpSpPr>
      <p:grpSpPr>
        <a:xfrm>
          <a:off x="0" y="0"/>
          <a:ext cx="0" cy="0"/>
          <a:chOff x="0" y="0"/>
          <a:chExt cx="0" cy="0"/>
        </a:xfrm>
      </p:grpSpPr>
      <p:sp>
        <p:nvSpPr>
          <p:cNvPr id="251" name="Shape 251"/>
          <p:cNvSpPr txBox="1"/>
          <p:nvPr/>
        </p:nvSpPr>
        <p:spPr>
          <a:xfrm>
            <a:off x="479425" y="354012"/>
            <a:ext cx="1862137"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rgbClr val="000000"/>
                </a:solidFill>
                <a:latin typeface="Arial"/>
                <a:ea typeface="Arial"/>
                <a:cs typeface="Arial"/>
                <a:sym typeface="Arial"/>
              </a:rPr>
              <a:t>NATURAL CAPITAL</a:t>
            </a:r>
          </a:p>
        </p:txBody>
      </p:sp>
      <p:sp>
        <p:nvSpPr>
          <p:cNvPr id="252" name="Shape 252"/>
          <p:cNvSpPr txBox="1"/>
          <p:nvPr/>
        </p:nvSpPr>
        <p:spPr>
          <a:xfrm>
            <a:off x="273050" y="2922586"/>
            <a:ext cx="186213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chemeClr val="dk1"/>
                </a:solidFill>
                <a:latin typeface="Arial"/>
                <a:ea typeface="Arial"/>
                <a:cs typeface="Arial"/>
                <a:sym typeface="Arial"/>
              </a:rPr>
              <a:t>NATURAL CAPITAL</a:t>
            </a:r>
          </a:p>
        </p:txBody>
      </p:sp>
      <p:sp>
        <p:nvSpPr>
          <p:cNvPr id="253" name="Shape 253"/>
          <p:cNvSpPr txBox="1"/>
          <p:nvPr/>
        </p:nvSpPr>
        <p:spPr>
          <a:xfrm>
            <a:off x="3462337" y="354012"/>
            <a:ext cx="2220911"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rgbClr val="000000"/>
                </a:solidFill>
                <a:latin typeface="Arial"/>
                <a:ea typeface="Arial"/>
                <a:cs typeface="Arial"/>
                <a:sym typeface="Arial"/>
              </a:rPr>
              <a:t>NATURAL RESOURCES</a:t>
            </a:r>
          </a:p>
        </p:txBody>
      </p:sp>
      <p:grpSp>
        <p:nvGrpSpPr>
          <p:cNvPr id="254" name="Shape 254"/>
          <p:cNvGrpSpPr/>
          <p:nvPr/>
        </p:nvGrpSpPr>
        <p:grpSpPr>
          <a:xfrm>
            <a:off x="3200400" y="766762"/>
            <a:ext cx="2768599" cy="5010150"/>
            <a:chOff x="3200400" y="766762"/>
            <a:chExt cx="2768599" cy="5010150"/>
          </a:xfrm>
        </p:grpSpPr>
        <p:pic>
          <p:nvPicPr>
            <p:cNvPr id="255" name="Shape 255"/>
            <p:cNvPicPr preferRelativeResize="0"/>
            <p:nvPr/>
          </p:nvPicPr>
          <p:blipFill>
            <a:blip r:embed="rId3">
              <a:alphaModFix/>
            </a:blip>
            <a:stretch>
              <a:fillRect/>
            </a:stretch>
          </p:blipFill>
          <p:spPr>
            <a:xfrm>
              <a:off x="3200400" y="766762"/>
              <a:ext cx="2768599" cy="5010150"/>
            </a:xfrm>
            <a:prstGeom prst="rect">
              <a:avLst/>
            </a:prstGeom>
            <a:noFill/>
            <a:ln>
              <a:noFill/>
            </a:ln>
          </p:spPr>
        </p:pic>
        <p:sp>
          <p:nvSpPr>
            <p:cNvPr id="256" name="Shape 256"/>
            <p:cNvSpPr txBox="1"/>
            <p:nvPr/>
          </p:nvSpPr>
          <p:spPr>
            <a:xfrm>
              <a:off x="3422650" y="1017587"/>
              <a:ext cx="2220911"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chemeClr val="dk1"/>
                  </a:solidFill>
                  <a:latin typeface="Arial"/>
                  <a:ea typeface="Arial"/>
                  <a:cs typeface="Arial"/>
                  <a:sym typeface="Arial"/>
                </a:rPr>
                <a:t>NATURAL RESOURCES</a:t>
              </a:r>
            </a:p>
          </p:txBody>
        </p:sp>
        <p:sp>
          <p:nvSpPr>
            <p:cNvPr id="257" name="Shape 257"/>
            <p:cNvSpPr txBox="1"/>
            <p:nvPr/>
          </p:nvSpPr>
          <p:spPr>
            <a:xfrm>
              <a:off x="3276600" y="1371600"/>
              <a:ext cx="2590800" cy="3921124"/>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Air</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Water</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Soil</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Land</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Life (biodiversity)</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Nonrenewable minerals (iron, sand)</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Renewable energy</a:t>
              </a: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(sun, wind, water flows)</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400" b="1" i="0" u="none" strike="noStrike" cap="none">
                  <a:solidFill>
                    <a:schemeClr val="dk1"/>
                  </a:solidFill>
                  <a:latin typeface="Arial"/>
                  <a:ea typeface="Arial"/>
                  <a:cs typeface="Arial"/>
                  <a:sym typeface="Arial"/>
                </a:rPr>
                <a:t>Nonrenewable energy</a:t>
              </a:r>
              <a:br>
                <a:rPr lang="en-US" sz="1400" b="1" i="0" u="none" strike="noStrike" cap="none">
                  <a:solidFill>
                    <a:schemeClr val="dk1"/>
                  </a:solidFill>
                  <a:latin typeface="Arial"/>
                  <a:ea typeface="Arial"/>
                  <a:cs typeface="Arial"/>
                  <a:sym typeface="Arial"/>
                </a:rPr>
              </a:br>
              <a:r>
                <a:rPr lang="en-US" sz="1400" b="1" i="0" u="none" strike="noStrike" cap="none">
                  <a:solidFill>
                    <a:schemeClr val="dk1"/>
                  </a:solidFill>
                  <a:latin typeface="Arial"/>
                  <a:ea typeface="Arial"/>
                  <a:cs typeface="Arial"/>
                  <a:sym typeface="Arial"/>
                </a:rPr>
                <a:t>(fossil fuels, nuclear power)</a:t>
              </a:r>
            </a:p>
          </p:txBody>
        </p:sp>
      </p:grpSp>
      <p:sp>
        <p:nvSpPr>
          <p:cNvPr id="258" name="Shape 258"/>
          <p:cNvSpPr txBox="1"/>
          <p:nvPr/>
        </p:nvSpPr>
        <p:spPr>
          <a:xfrm>
            <a:off x="6738936" y="354012"/>
            <a:ext cx="1993900"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rgbClr val="000000"/>
                </a:solidFill>
                <a:latin typeface="Arial"/>
                <a:ea typeface="Arial"/>
                <a:cs typeface="Arial"/>
                <a:sym typeface="Arial"/>
              </a:rPr>
              <a:t>NATURAL SERVICES</a:t>
            </a:r>
          </a:p>
        </p:txBody>
      </p:sp>
      <p:grpSp>
        <p:nvGrpSpPr>
          <p:cNvPr id="259" name="Shape 259"/>
          <p:cNvGrpSpPr/>
          <p:nvPr/>
        </p:nvGrpSpPr>
        <p:grpSpPr>
          <a:xfrm>
            <a:off x="6413500" y="766762"/>
            <a:ext cx="2730499" cy="5011737"/>
            <a:chOff x="6413500" y="766762"/>
            <a:chExt cx="2730499" cy="5011737"/>
          </a:xfrm>
        </p:grpSpPr>
        <p:pic>
          <p:nvPicPr>
            <p:cNvPr id="260" name="Shape 260"/>
            <p:cNvPicPr preferRelativeResize="0"/>
            <p:nvPr/>
          </p:nvPicPr>
          <p:blipFill>
            <a:blip r:embed="rId4">
              <a:alphaModFix/>
            </a:blip>
            <a:stretch>
              <a:fillRect/>
            </a:stretch>
          </p:blipFill>
          <p:spPr>
            <a:xfrm>
              <a:off x="6413500" y="766762"/>
              <a:ext cx="2730499" cy="5011737"/>
            </a:xfrm>
            <a:prstGeom prst="rect">
              <a:avLst/>
            </a:prstGeom>
            <a:noFill/>
            <a:ln>
              <a:noFill/>
            </a:ln>
          </p:spPr>
        </p:pic>
        <p:sp>
          <p:nvSpPr>
            <p:cNvPr id="261" name="Shape 261"/>
            <p:cNvSpPr txBox="1"/>
            <p:nvPr/>
          </p:nvSpPr>
          <p:spPr>
            <a:xfrm>
              <a:off x="6826250" y="1017587"/>
              <a:ext cx="186213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chemeClr val="dk1"/>
                  </a:solidFill>
                  <a:latin typeface="Arial"/>
                  <a:ea typeface="Arial"/>
                  <a:cs typeface="Arial"/>
                  <a:sym typeface="Arial"/>
                </a:rPr>
                <a:t>NATURAL CAPITAL</a:t>
              </a:r>
            </a:p>
          </p:txBody>
        </p:sp>
        <p:sp>
          <p:nvSpPr>
            <p:cNvPr id="262" name="Shape 262"/>
            <p:cNvSpPr txBox="1"/>
            <p:nvPr/>
          </p:nvSpPr>
          <p:spPr>
            <a:xfrm>
              <a:off x="6524625" y="1371600"/>
              <a:ext cx="2390775" cy="3940175"/>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Air purification</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Water purification</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Soil renewal</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Nutrient recycling </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Food production</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Pollination</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Grassland renewal</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Forest renewal</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Waste treatment</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Climate Control</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Population control</a:t>
              </a:r>
              <a:br>
                <a:rPr lang="en-US" sz="1400" b="1" i="0" u="none" strike="noStrike" cap="none">
                  <a:solidFill>
                    <a:schemeClr val="dk1"/>
                  </a:solidFill>
                  <a:latin typeface="Arial"/>
                  <a:ea typeface="Arial"/>
                  <a:cs typeface="Arial"/>
                  <a:sym typeface="Arial"/>
                </a:rPr>
              </a:br>
              <a:r>
                <a:rPr lang="en-US" sz="1400" b="1" i="0" u="none" strike="noStrike" cap="none">
                  <a:solidFill>
                    <a:schemeClr val="dk1"/>
                  </a:solidFill>
                  <a:latin typeface="Arial"/>
                  <a:ea typeface="Arial"/>
                  <a:cs typeface="Arial"/>
                  <a:sym typeface="Arial"/>
                </a:rPr>
                <a:t>(species interactions)</a:t>
              </a:r>
            </a:p>
            <a:p>
              <a:pPr lvl="0">
                <a:spcBef>
                  <a:spcPts val="0"/>
                </a:spcBef>
                <a:buNone/>
              </a:pPr>
              <a:endParaRPr sz="1400" b="1" i="0" u="none" strike="noStrike" cap="none">
                <a:solidFill>
                  <a:schemeClr val="dk1"/>
                </a:solidFill>
                <a:latin typeface="Arial"/>
                <a:ea typeface="Arial"/>
                <a:cs typeface="Arial"/>
                <a:sym typeface="Arial"/>
              </a:endParaRPr>
            </a:p>
            <a:p>
              <a:pPr marL="0" marR="0" lvl="0" indent="0" algn="l" rtl="0">
                <a:lnSpc>
                  <a:spcPct val="75000"/>
                </a:lnSpc>
                <a:spcBef>
                  <a:spcPts val="0"/>
                </a:spcBef>
                <a:buSzPct val="25000"/>
                <a:buFont typeface="Arial"/>
                <a:buNone/>
              </a:pPr>
              <a:r>
                <a:rPr lang="en-US" sz="1400" b="1" i="0" u="none" strike="noStrike" cap="none">
                  <a:solidFill>
                    <a:schemeClr val="dk1"/>
                  </a:solidFill>
                  <a:latin typeface="Arial"/>
                  <a:ea typeface="Arial"/>
                  <a:cs typeface="Arial"/>
                  <a:sym typeface="Arial"/>
                </a:rPr>
                <a:t>Pest control</a:t>
              </a:r>
            </a:p>
          </p:txBody>
        </p:sp>
      </p:grpSp>
      <p:sp>
        <p:nvSpPr>
          <p:cNvPr id="263" name="Shape 263"/>
          <p:cNvSpPr txBox="1"/>
          <p:nvPr/>
        </p:nvSpPr>
        <p:spPr>
          <a:xfrm>
            <a:off x="7650161" y="6019800"/>
            <a:ext cx="1479550"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rgbClr val="008040"/>
                </a:solidFill>
                <a:latin typeface="Arial"/>
                <a:ea typeface="Arial"/>
                <a:cs typeface="Arial"/>
                <a:sym typeface="Arial"/>
              </a:rPr>
              <a:t>Stepped Art</a:t>
            </a:r>
          </a:p>
        </p:txBody>
      </p:sp>
      <p:grpSp>
        <p:nvGrpSpPr>
          <p:cNvPr id="264" name="Shape 264"/>
          <p:cNvGrpSpPr/>
          <p:nvPr/>
        </p:nvGrpSpPr>
        <p:grpSpPr>
          <a:xfrm>
            <a:off x="2828925" y="331787"/>
            <a:ext cx="287337" cy="3276600"/>
            <a:chOff x="2828925" y="1017587"/>
            <a:chExt cx="287337" cy="3276600"/>
          </a:xfrm>
        </p:grpSpPr>
        <p:sp>
          <p:nvSpPr>
            <p:cNvPr id="265" name="Shape 265"/>
            <p:cNvSpPr txBox="1"/>
            <p:nvPr/>
          </p:nvSpPr>
          <p:spPr>
            <a:xfrm>
              <a:off x="2828925" y="1017587"/>
              <a:ext cx="28733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rgbClr val="000000"/>
                  </a:solidFill>
                  <a:latin typeface="Arial"/>
                  <a:ea typeface="Arial"/>
                  <a:cs typeface="Arial"/>
                  <a:sym typeface="Arial"/>
                </a:rPr>
                <a:t>=</a:t>
              </a:r>
            </a:p>
          </p:txBody>
        </p:sp>
        <p:sp>
          <p:nvSpPr>
            <p:cNvPr id="266" name="Shape 266"/>
            <p:cNvSpPr txBox="1"/>
            <p:nvPr/>
          </p:nvSpPr>
          <p:spPr>
            <a:xfrm>
              <a:off x="2828925" y="3989387"/>
              <a:ext cx="28733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rgbClr val="000000"/>
                  </a:solidFill>
                  <a:latin typeface="Arial"/>
                  <a:ea typeface="Arial"/>
                  <a:cs typeface="Arial"/>
                  <a:sym typeface="Arial"/>
                </a:rPr>
                <a:t>=</a:t>
              </a:r>
            </a:p>
          </p:txBody>
        </p:sp>
      </p:grpSp>
      <p:grpSp>
        <p:nvGrpSpPr>
          <p:cNvPr id="267" name="Shape 267"/>
          <p:cNvGrpSpPr/>
          <p:nvPr/>
        </p:nvGrpSpPr>
        <p:grpSpPr>
          <a:xfrm>
            <a:off x="6027737" y="331787"/>
            <a:ext cx="287337" cy="3276600"/>
            <a:chOff x="6027737" y="1017587"/>
            <a:chExt cx="287337" cy="3276600"/>
          </a:xfrm>
        </p:grpSpPr>
        <p:sp>
          <p:nvSpPr>
            <p:cNvPr id="268" name="Shape 268"/>
            <p:cNvSpPr txBox="1"/>
            <p:nvPr/>
          </p:nvSpPr>
          <p:spPr>
            <a:xfrm>
              <a:off x="6027737" y="1017587"/>
              <a:ext cx="28733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rgbClr val="000000"/>
                  </a:solidFill>
                  <a:latin typeface="Arial"/>
                  <a:ea typeface="Arial"/>
                  <a:cs typeface="Arial"/>
                  <a:sym typeface="Arial"/>
                </a:rPr>
                <a:t>+</a:t>
              </a:r>
            </a:p>
          </p:txBody>
        </p:sp>
        <p:sp>
          <p:nvSpPr>
            <p:cNvPr id="269" name="Shape 269"/>
            <p:cNvSpPr txBox="1"/>
            <p:nvPr/>
          </p:nvSpPr>
          <p:spPr>
            <a:xfrm>
              <a:off x="6027737" y="3989387"/>
              <a:ext cx="28733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400" b="1" i="0" u="none" strike="noStrike" cap="none">
                  <a:solidFill>
                    <a:srgbClr val="000000"/>
                  </a:solidFill>
                  <a:latin typeface="Arial"/>
                  <a:ea typeface="Arial"/>
                  <a:cs typeface="Arial"/>
                  <a:sym typeface="Arial"/>
                </a:rPr>
                <a:t>+</a:t>
              </a:r>
            </a:p>
          </p:txBody>
        </p:sp>
      </p:grpSp>
      <p:sp>
        <p:nvSpPr>
          <p:cNvPr id="270" name="Shape 270"/>
          <p:cNvSpPr txBox="1"/>
          <p:nvPr/>
        </p:nvSpPr>
        <p:spPr>
          <a:xfrm>
            <a:off x="7958136" y="6562725"/>
            <a:ext cx="118586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rgbClr val="000000"/>
                </a:solidFill>
                <a:latin typeface="Arial"/>
                <a:ea typeface="Arial"/>
                <a:cs typeface="Arial"/>
                <a:sym typeface="Arial"/>
              </a:rPr>
              <a:t>Fig. 1-4, p. 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28600" y="68261"/>
            <a:ext cx="8763000" cy="1638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POPULATION GROWTH, ECONOMIC GROWTH, AND ECONOMIC DEVELOPMENT</a:t>
            </a:r>
          </a:p>
        </p:txBody>
      </p:sp>
      <p:sp>
        <p:nvSpPr>
          <p:cNvPr id="276" name="Shape 276"/>
          <p:cNvSpPr txBox="1">
            <a:spLocks noGrp="1"/>
          </p:cNvSpPr>
          <p:nvPr>
            <p:ph type="body" idx="1"/>
          </p:nvPr>
        </p:nvSpPr>
        <p:spPr>
          <a:xfrm>
            <a:off x="261937" y="1912936"/>
            <a:ext cx="8734424" cy="4592637"/>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Economic growth provides people with more goods and services.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Measured in gross domestic product (GDP) and purchasing power parity (PPP).</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Economic development uses economic growth to improve living standards.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The world’s countries economic status (developed vs. developing) are based on their degree of industrialization and GDP-PPP.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pic>
        <p:nvPicPr>
          <p:cNvPr id="281" name="Shape 281"/>
          <p:cNvPicPr preferRelativeResize="0"/>
          <p:nvPr/>
        </p:nvPicPr>
        <p:blipFill>
          <a:blip r:embed="rId3">
            <a:alphaModFix/>
          </a:blip>
          <a:stretch>
            <a:fillRect/>
          </a:stretch>
        </p:blipFill>
        <p:spPr>
          <a:xfrm>
            <a:off x="420687" y="1395412"/>
            <a:ext cx="3908424" cy="5148261"/>
          </a:xfrm>
          <a:prstGeom prst="rect">
            <a:avLst/>
          </a:prstGeom>
          <a:noFill/>
          <a:ln>
            <a:noFill/>
          </a:ln>
        </p:spPr>
      </p:pic>
      <p:sp>
        <p:nvSpPr>
          <p:cNvPr id="282" name="Shape 282"/>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Global Outlook</a:t>
            </a:r>
          </a:p>
        </p:txBody>
      </p:sp>
      <p:sp>
        <p:nvSpPr>
          <p:cNvPr id="283" name="Shape 283"/>
          <p:cNvSpPr txBox="1">
            <a:spLocks noGrp="1"/>
          </p:cNvSpPr>
          <p:nvPr>
            <p:ph type="body" idx="1"/>
          </p:nvPr>
        </p:nvSpPr>
        <p:spPr>
          <a:xfrm>
            <a:off x="4454525" y="4402137"/>
            <a:ext cx="4689475" cy="2455862"/>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Comparison of developed and developing countries.</a:t>
            </a:r>
          </a:p>
        </p:txBody>
      </p:sp>
      <p:sp>
        <p:nvSpPr>
          <p:cNvPr id="284" name="Shape 284"/>
          <p:cNvSpPr txBox="1"/>
          <p:nvPr/>
        </p:nvSpPr>
        <p:spPr>
          <a:xfrm>
            <a:off x="6835775" y="6540500"/>
            <a:ext cx="2203450"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Figures 1-5 and 1-6</a:t>
            </a:r>
          </a:p>
        </p:txBody>
      </p:sp>
      <p:pic>
        <p:nvPicPr>
          <p:cNvPr id="285" name="Shape 285"/>
          <p:cNvPicPr preferRelativeResize="0"/>
          <p:nvPr/>
        </p:nvPicPr>
        <p:blipFill>
          <a:blip r:embed="rId4">
            <a:alphaModFix/>
          </a:blip>
          <a:stretch>
            <a:fillRect/>
          </a:stretch>
        </p:blipFill>
        <p:spPr>
          <a:xfrm>
            <a:off x="4410075" y="1397000"/>
            <a:ext cx="4529137" cy="2705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pic>
        <p:nvPicPr>
          <p:cNvPr id="290" name="Shape 290"/>
          <p:cNvPicPr preferRelativeResize="0"/>
          <p:nvPr/>
        </p:nvPicPr>
        <p:blipFill>
          <a:blip r:embed="rId3">
            <a:alphaModFix/>
          </a:blip>
          <a:stretch>
            <a:fillRect/>
          </a:stretch>
        </p:blipFill>
        <p:spPr>
          <a:xfrm>
            <a:off x="2657475" y="381000"/>
            <a:ext cx="4048125" cy="6477000"/>
          </a:xfrm>
          <a:prstGeom prst="rect">
            <a:avLst/>
          </a:prstGeom>
          <a:noFill/>
          <a:ln>
            <a:noFill/>
          </a:ln>
        </p:spPr>
      </p:pic>
      <p:sp>
        <p:nvSpPr>
          <p:cNvPr id="291" name="Shape 291"/>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1-5, p. 11</a:t>
            </a:r>
          </a:p>
        </p:txBody>
      </p:sp>
      <p:sp>
        <p:nvSpPr>
          <p:cNvPr id="292" name="Shape 292"/>
          <p:cNvSpPr txBox="1"/>
          <p:nvPr/>
        </p:nvSpPr>
        <p:spPr>
          <a:xfrm>
            <a:off x="7859711" y="6562725"/>
            <a:ext cx="1284287"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1-5, p. 11</a:t>
            </a:r>
          </a:p>
        </p:txBody>
      </p:sp>
      <p:sp>
        <p:nvSpPr>
          <p:cNvPr id="293" name="Shape 293"/>
          <p:cNvSpPr txBox="1"/>
          <p:nvPr/>
        </p:nvSpPr>
        <p:spPr>
          <a:xfrm>
            <a:off x="463550" y="0"/>
            <a:ext cx="2590800" cy="36671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Percentage of World's</a:t>
            </a:r>
          </a:p>
        </p:txBody>
      </p:sp>
      <p:sp>
        <p:nvSpPr>
          <p:cNvPr id="294" name="Shape 294"/>
          <p:cNvSpPr txBox="1"/>
          <p:nvPr/>
        </p:nvSpPr>
        <p:spPr>
          <a:xfrm>
            <a:off x="1752600" y="685800"/>
            <a:ext cx="1365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Population</a:t>
            </a:r>
          </a:p>
        </p:txBody>
      </p:sp>
      <p:sp>
        <p:nvSpPr>
          <p:cNvPr id="295" name="Shape 295"/>
          <p:cNvSpPr txBox="1"/>
          <p:nvPr/>
        </p:nvSpPr>
        <p:spPr>
          <a:xfrm>
            <a:off x="5410200" y="6324600"/>
            <a:ext cx="2255837"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Developing</a:t>
            </a:r>
            <a:r>
              <a:rPr lang="en-US" sz="1800" b="1" i="0" u="none" strike="noStrike" cap="none">
                <a:solidFill>
                  <a:schemeClr val="dk1"/>
                </a:solidFill>
                <a:latin typeface="Arial"/>
                <a:ea typeface="Arial"/>
                <a:cs typeface="Arial"/>
                <a:sym typeface="Arial"/>
              </a:rPr>
              <a:t> </a:t>
            </a:r>
            <a:r>
              <a:rPr lang="en-US" sz="1600" b="1" i="0" u="none" strike="noStrike" cap="none">
                <a:solidFill>
                  <a:schemeClr val="dk1"/>
                </a:solidFill>
                <a:latin typeface="Arial"/>
                <a:ea typeface="Arial"/>
                <a:cs typeface="Arial"/>
                <a:sym typeface="Arial"/>
              </a:rPr>
              <a:t>countries</a:t>
            </a:r>
          </a:p>
        </p:txBody>
      </p:sp>
      <p:sp>
        <p:nvSpPr>
          <p:cNvPr id="296" name="Shape 296"/>
          <p:cNvSpPr txBox="1"/>
          <p:nvPr/>
        </p:nvSpPr>
        <p:spPr>
          <a:xfrm>
            <a:off x="2971800" y="6348412"/>
            <a:ext cx="2181224"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Developed countries</a:t>
            </a:r>
          </a:p>
        </p:txBody>
      </p:sp>
      <p:sp>
        <p:nvSpPr>
          <p:cNvPr id="297" name="Shape 297"/>
          <p:cNvSpPr txBox="1"/>
          <p:nvPr/>
        </p:nvSpPr>
        <p:spPr>
          <a:xfrm>
            <a:off x="1784350" y="5181600"/>
            <a:ext cx="1289049"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Pollution</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and waste</a:t>
            </a:r>
          </a:p>
        </p:txBody>
      </p:sp>
      <p:sp>
        <p:nvSpPr>
          <p:cNvPr id="298" name="Shape 298"/>
          <p:cNvSpPr txBox="1"/>
          <p:nvPr/>
        </p:nvSpPr>
        <p:spPr>
          <a:xfrm>
            <a:off x="1828800" y="4038600"/>
            <a:ext cx="1225550"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Resource</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use</a:t>
            </a:r>
          </a:p>
        </p:txBody>
      </p:sp>
      <p:sp>
        <p:nvSpPr>
          <p:cNvPr id="299" name="Shape 299"/>
          <p:cNvSpPr txBox="1"/>
          <p:nvPr/>
        </p:nvSpPr>
        <p:spPr>
          <a:xfrm>
            <a:off x="1651000" y="2895600"/>
            <a:ext cx="1403349"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Wealth and</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Income</a:t>
            </a:r>
          </a:p>
        </p:txBody>
      </p:sp>
      <p:sp>
        <p:nvSpPr>
          <p:cNvPr id="300" name="Shape 300"/>
          <p:cNvSpPr txBox="1"/>
          <p:nvPr/>
        </p:nvSpPr>
        <p:spPr>
          <a:xfrm>
            <a:off x="1708150" y="1752600"/>
            <a:ext cx="1365250"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Population</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Growth</a:t>
            </a:r>
          </a:p>
        </p:txBody>
      </p:sp>
      <p:sp>
        <p:nvSpPr>
          <p:cNvPr id="301" name="Shape 301"/>
          <p:cNvSpPr txBox="1"/>
          <p:nvPr/>
        </p:nvSpPr>
        <p:spPr>
          <a:xfrm>
            <a:off x="3962400" y="533400"/>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18</a:t>
            </a:r>
          </a:p>
        </p:txBody>
      </p:sp>
      <p:sp>
        <p:nvSpPr>
          <p:cNvPr id="302" name="Shape 302"/>
          <p:cNvSpPr txBox="1"/>
          <p:nvPr/>
        </p:nvSpPr>
        <p:spPr>
          <a:xfrm>
            <a:off x="6400800" y="1003300"/>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82</a:t>
            </a:r>
          </a:p>
        </p:txBody>
      </p:sp>
      <p:sp>
        <p:nvSpPr>
          <p:cNvPr id="303" name="Shape 303"/>
          <p:cNvSpPr txBox="1"/>
          <p:nvPr/>
        </p:nvSpPr>
        <p:spPr>
          <a:xfrm>
            <a:off x="3148011" y="1704975"/>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0.1</a:t>
            </a:r>
          </a:p>
        </p:txBody>
      </p:sp>
      <p:sp>
        <p:nvSpPr>
          <p:cNvPr id="304" name="Shape 304"/>
          <p:cNvSpPr txBox="1"/>
          <p:nvPr/>
        </p:nvSpPr>
        <p:spPr>
          <a:xfrm>
            <a:off x="3429000" y="213360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1.5</a:t>
            </a:r>
          </a:p>
        </p:txBody>
      </p:sp>
      <p:sp>
        <p:nvSpPr>
          <p:cNvPr id="305" name="Shape 305"/>
          <p:cNvSpPr txBox="1"/>
          <p:nvPr/>
        </p:nvSpPr>
        <p:spPr>
          <a:xfrm>
            <a:off x="6532562" y="2819400"/>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85</a:t>
            </a:r>
          </a:p>
        </p:txBody>
      </p:sp>
      <p:sp>
        <p:nvSpPr>
          <p:cNvPr id="306" name="Shape 306"/>
          <p:cNvSpPr txBox="1"/>
          <p:nvPr/>
        </p:nvSpPr>
        <p:spPr>
          <a:xfrm>
            <a:off x="3792537" y="3335337"/>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15</a:t>
            </a:r>
          </a:p>
        </p:txBody>
      </p:sp>
      <p:sp>
        <p:nvSpPr>
          <p:cNvPr id="307" name="Shape 307"/>
          <p:cNvSpPr txBox="1"/>
          <p:nvPr/>
        </p:nvSpPr>
        <p:spPr>
          <a:xfrm>
            <a:off x="3581400" y="4495800"/>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12</a:t>
            </a:r>
          </a:p>
        </p:txBody>
      </p:sp>
      <p:sp>
        <p:nvSpPr>
          <p:cNvPr id="308" name="Shape 308"/>
          <p:cNvSpPr txBox="1"/>
          <p:nvPr/>
        </p:nvSpPr>
        <p:spPr>
          <a:xfrm>
            <a:off x="6115050" y="5181600"/>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75</a:t>
            </a:r>
          </a:p>
        </p:txBody>
      </p:sp>
      <p:sp>
        <p:nvSpPr>
          <p:cNvPr id="309" name="Shape 309"/>
          <p:cNvSpPr txBox="1"/>
          <p:nvPr/>
        </p:nvSpPr>
        <p:spPr>
          <a:xfrm>
            <a:off x="4133850" y="5710237"/>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25</a:t>
            </a:r>
          </a:p>
        </p:txBody>
      </p:sp>
      <p:sp>
        <p:nvSpPr>
          <p:cNvPr id="310" name="Shape 310"/>
          <p:cNvSpPr txBox="1"/>
          <p:nvPr/>
        </p:nvSpPr>
        <p:spPr>
          <a:xfrm>
            <a:off x="6684961" y="4030662"/>
            <a:ext cx="438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88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88900" y="752475"/>
            <a:ext cx="8964611" cy="5351461"/>
          </a:xfrm>
          <a:prstGeom prst="rect">
            <a:avLst/>
          </a:prstGeom>
          <a:noFill/>
          <a:ln>
            <a:noFill/>
          </a:ln>
        </p:spPr>
      </p:pic>
      <p:sp>
        <p:nvSpPr>
          <p:cNvPr id="316" name="Shape 31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1-6, p. 11</a:t>
            </a:r>
          </a:p>
        </p:txBody>
      </p:sp>
      <p:sp>
        <p:nvSpPr>
          <p:cNvPr id="317" name="Shape 317"/>
          <p:cNvSpPr txBox="1"/>
          <p:nvPr/>
        </p:nvSpPr>
        <p:spPr>
          <a:xfrm>
            <a:off x="7859711" y="6562725"/>
            <a:ext cx="1284287"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1-6, p. 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RESOURCES</a:t>
            </a:r>
          </a:p>
        </p:txBody>
      </p:sp>
      <p:sp>
        <p:nvSpPr>
          <p:cNvPr id="323" name="Shape 323"/>
          <p:cNvSpPr txBox="1">
            <a:spLocks noGrp="1"/>
          </p:cNvSpPr>
          <p:nvPr>
            <p:ph type="body" idx="1"/>
          </p:nvPr>
        </p:nvSpPr>
        <p:spPr>
          <a:xfrm>
            <a:off x="228600" y="1371600"/>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1" i="1" u="none" strike="noStrike" cap="none">
                <a:solidFill>
                  <a:schemeClr val="hlink"/>
                </a:solidFill>
                <a:latin typeface="Arial"/>
                <a:ea typeface="Arial"/>
                <a:cs typeface="Arial"/>
                <a:sym typeface="Arial"/>
              </a:rPr>
              <a:t>Perpetual</a:t>
            </a:r>
            <a:r>
              <a:rPr lang="en-US" sz="3200" b="0" i="0" u="none" strike="noStrike" cap="none">
                <a:solidFill>
                  <a:schemeClr val="dk1"/>
                </a:solidFill>
                <a:latin typeface="Arial"/>
                <a:ea typeface="Arial"/>
                <a:cs typeface="Arial"/>
                <a:sym typeface="Arial"/>
              </a:rPr>
              <a:t>: </a:t>
            </a:r>
            <a:r>
              <a:rPr lang="en-US" sz="3200" b="0" i="0" u="none" strike="noStrike" cap="none">
                <a:solidFill>
                  <a:srgbClr val="FFFFFF"/>
                </a:solidFill>
                <a:latin typeface="Arial"/>
                <a:ea typeface="Arial"/>
                <a:cs typeface="Arial"/>
                <a:sym typeface="Arial"/>
              </a:rPr>
              <a:t>On a human time scale are continuous.</a:t>
            </a:r>
          </a:p>
          <a:p>
            <a:pPr marL="0" marR="0" lvl="0" indent="0" algn="l" rtl="0">
              <a:lnSpc>
                <a:spcPct val="100000"/>
              </a:lnSpc>
              <a:spcBef>
                <a:spcPts val="640"/>
              </a:spcBef>
              <a:spcAft>
                <a:spcPts val="0"/>
              </a:spcAft>
              <a:buClr>
                <a:schemeClr val="hlink"/>
              </a:buClr>
              <a:buSzPct val="48437"/>
              <a:buFont typeface="Arial"/>
              <a:buChar char="●"/>
            </a:pPr>
            <a:r>
              <a:rPr lang="en-US" sz="3200" b="1" i="1" u="none" strike="noStrike" cap="none">
                <a:solidFill>
                  <a:schemeClr val="hlink"/>
                </a:solidFill>
                <a:latin typeface="Arial"/>
                <a:ea typeface="Arial"/>
                <a:cs typeface="Arial"/>
                <a:sym typeface="Arial"/>
              </a:rPr>
              <a:t>Renewable</a:t>
            </a:r>
            <a:r>
              <a:rPr lang="en-US" sz="3200" b="0" i="0" u="none" strike="noStrike" cap="none">
                <a:solidFill>
                  <a:schemeClr val="dk1"/>
                </a:solidFill>
                <a:latin typeface="Arial"/>
                <a:ea typeface="Arial"/>
                <a:cs typeface="Arial"/>
                <a:sym typeface="Arial"/>
              </a:rPr>
              <a:t>:</a:t>
            </a:r>
            <a:r>
              <a:rPr lang="en-US" sz="3200" b="1" i="1" u="none" strike="noStrike" cap="none">
                <a:solidFill>
                  <a:schemeClr val="hlink"/>
                </a:solidFill>
                <a:latin typeface="Arial"/>
                <a:ea typeface="Arial"/>
                <a:cs typeface="Arial"/>
                <a:sym typeface="Arial"/>
              </a:rPr>
              <a:t> </a:t>
            </a:r>
            <a:r>
              <a:rPr lang="en-US" sz="3200" b="0" i="0" u="none" strike="noStrike" cap="none">
                <a:solidFill>
                  <a:srgbClr val="FFFFFF"/>
                </a:solidFill>
                <a:latin typeface="Arial"/>
                <a:ea typeface="Arial"/>
                <a:cs typeface="Arial"/>
                <a:sym typeface="Arial"/>
              </a:rPr>
              <a:t>On a human time scale can be replenished rapidly (e.g. hours to several decades).</a:t>
            </a:r>
          </a:p>
          <a:p>
            <a:pPr marL="0" marR="0" lvl="0" indent="0" algn="l" rtl="0">
              <a:lnSpc>
                <a:spcPct val="100000"/>
              </a:lnSpc>
              <a:spcBef>
                <a:spcPts val="640"/>
              </a:spcBef>
              <a:spcAft>
                <a:spcPts val="0"/>
              </a:spcAft>
              <a:buClr>
                <a:schemeClr val="hlink"/>
              </a:buClr>
              <a:buSzPct val="48437"/>
              <a:buFont typeface="Arial"/>
              <a:buChar char="●"/>
            </a:pPr>
            <a:r>
              <a:rPr lang="en-US" sz="3200" b="1" i="1" u="none" strike="noStrike" cap="none">
                <a:solidFill>
                  <a:schemeClr val="hlink"/>
                </a:solidFill>
                <a:latin typeface="Arial"/>
                <a:ea typeface="Arial"/>
                <a:cs typeface="Arial"/>
                <a:sym typeface="Arial"/>
              </a:rPr>
              <a:t>Nonrenewable</a:t>
            </a:r>
            <a:r>
              <a:rPr lang="en-US" sz="3200" b="0" i="0" u="none" strike="noStrike" cap="none">
                <a:solidFill>
                  <a:schemeClr val="dk1"/>
                </a:solidFill>
                <a:latin typeface="Arial"/>
                <a:ea typeface="Arial"/>
                <a:cs typeface="Arial"/>
                <a:sym typeface="Arial"/>
              </a:rPr>
              <a:t>: </a:t>
            </a:r>
            <a:r>
              <a:rPr lang="en-US" sz="3200" b="0" i="0" u="none" strike="noStrike" cap="none">
                <a:solidFill>
                  <a:srgbClr val="FFFFFF"/>
                </a:solidFill>
                <a:latin typeface="Arial"/>
                <a:ea typeface="Arial"/>
                <a:cs typeface="Arial"/>
                <a:sym typeface="Arial"/>
              </a:rPr>
              <a:t>On a human time scale are in fixed supply.</a:t>
            </a:r>
          </a:p>
          <a:p>
            <a:pPr marL="0" marR="0" lvl="0" indent="0" algn="l" rtl="0">
              <a:lnSpc>
                <a:spcPct val="100000"/>
              </a:lnSpc>
              <a:spcBef>
                <a:spcPts val="640"/>
              </a:spcBef>
              <a:spcAft>
                <a:spcPts val="0"/>
              </a:spcAft>
              <a:buClr>
                <a:schemeClr val="hlink"/>
              </a:buClr>
              <a:buSzPct val="48437"/>
              <a:buFont typeface="Arial"/>
              <a:buNone/>
            </a:pP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Chapter Overview Questions</a:t>
            </a:r>
          </a:p>
        </p:txBody>
      </p:sp>
      <p:sp>
        <p:nvSpPr>
          <p:cNvPr id="111" name="Shape 111"/>
          <p:cNvSpPr txBox="1">
            <a:spLocks noGrp="1"/>
          </p:cNvSpPr>
          <p:nvPr>
            <p:ph type="body" idx="1"/>
          </p:nvPr>
        </p:nvSpPr>
        <p:spPr>
          <a:xfrm>
            <a:off x="228600" y="1371600"/>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112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What are the main themes of this book?</a:t>
            </a:r>
          </a:p>
          <a:p>
            <a:pPr marL="0" marR="0" lvl="0" indent="0" algn="l" rtl="0">
              <a:lnSpc>
                <a:spcPct val="100000"/>
              </a:lnSpc>
              <a:spcBef>
                <a:spcPts val="112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What keeps us alive? What is an environmentally sustainable society?</a:t>
            </a:r>
          </a:p>
          <a:p>
            <a:pPr marL="0" marR="0" lvl="0" indent="0" algn="l" rtl="0">
              <a:lnSpc>
                <a:spcPct val="100000"/>
              </a:lnSpc>
              <a:spcBef>
                <a:spcPts val="112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How fast is the human population growing?</a:t>
            </a:r>
          </a:p>
          <a:p>
            <a:pPr marL="0" marR="0" lvl="0" indent="0" algn="l" rtl="0">
              <a:lnSpc>
                <a:spcPct val="100000"/>
              </a:lnSpc>
              <a:spcBef>
                <a:spcPts val="112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What is the difference between economic growth, economic development, and environmentally sustainable economic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Nonrenewable Resources</a:t>
            </a:r>
          </a:p>
        </p:txBody>
      </p:sp>
      <p:sp>
        <p:nvSpPr>
          <p:cNvPr id="329" name="Shape 329"/>
          <p:cNvSpPr txBox="1"/>
          <p:nvPr/>
        </p:nvSpPr>
        <p:spPr>
          <a:xfrm>
            <a:off x="3336925" y="1371600"/>
            <a:ext cx="5626100" cy="52577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330" name="Shape 330"/>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1-8</a:t>
            </a:r>
          </a:p>
        </p:txBody>
      </p:sp>
      <p:pic>
        <p:nvPicPr>
          <p:cNvPr id="331" name="Shape 331"/>
          <p:cNvPicPr preferRelativeResize="0"/>
          <p:nvPr/>
        </p:nvPicPr>
        <p:blipFill>
          <a:blip r:embed="rId3">
            <a:alphaModFix/>
          </a:blip>
          <a:stretch>
            <a:fillRect/>
          </a:stretch>
        </p:blipFill>
        <p:spPr>
          <a:xfrm>
            <a:off x="182561" y="1601787"/>
            <a:ext cx="3014661" cy="40147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179386" y="1087437"/>
            <a:ext cx="8964611" cy="5270499"/>
          </a:xfrm>
          <a:prstGeom prst="rect">
            <a:avLst/>
          </a:prstGeom>
          <a:noFill/>
          <a:ln>
            <a:noFill/>
          </a:ln>
        </p:spPr>
      </p:pic>
      <p:sp>
        <p:nvSpPr>
          <p:cNvPr id="337" name="Shape 337"/>
          <p:cNvSpPr/>
          <p:nvPr/>
        </p:nvSpPr>
        <p:spPr>
          <a:xfrm>
            <a:off x="3902075" y="4813300"/>
            <a:ext cx="5241925" cy="2044699"/>
          </a:xfrm>
          <a:prstGeom prst="rect">
            <a:avLst/>
          </a:prstGeom>
          <a:solidFill>
            <a:srgbClr val="0088E4"/>
          </a:solidFill>
          <a:ln>
            <a:noFill/>
          </a:ln>
        </p:spPr>
        <p:txBody>
          <a:bodyPr lIns="91425" tIns="45700" rIns="91425" bIns="45700" anchor="ctr" anchorCtr="0">
            <a:noAutofit/>
          </a:bodyPr>
          <a:lstStyle/>
          <a:p>
            <a:pPr lvl="0">
              <a:spcBef>
                <a:spcPts val="0"/>
              </a:spcBef>
              <a:buNone/>
            </a:pPr>
            <a:endParaRPr/>
          </a:p>
        </p:txBody>
      </p:sp>
      <p:sp>
        <p:nvSpPr>
          <p:cNvPr id="338" name="Shape 338"/>
          <p:cNvSpPr txBox="1">
            <a:spLocks noGrp="1"/>
          </p:cNvSpPr>
          <p:nvPr>
            <p:ph type="title"/>
          </p:nvPr>
        </p:nvSpPr>
        <p:spPr>
          <a:xfrm>
            <a:off x="381000" y="0"/>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Our Ecological Footprint</a:t>
            </a:r>
          </a:p>
        </p:txBody>
      </p:sp>
      <p:sp>
        <p:nvSpPr>
          <p:cNvPr id="339" name="Shape 339"/>
          <p:cNvSpPr txBox="1">
            <a:spLocks noGrp="1"/>
          </p:cNvSpPr>
          <p:nvPr>
            <p:ph type="body" idx="1"/>
          </p:nvPr>
        </p:nvSpPr>
        <p:spPr>
          <a:xfrm>
            <a:off x="3929062" y="4767262"/>
            <a:ext cx="5230811" cy="2455862"/>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Humanity’s ecological footprint has exceeded earths ecological capacity.</a:t>
            </a:r>
          </a:p>
        </p:txBody>
      </p:sp>
      <p:sp>
        <p:nvSpPr>
          <p:cNvPr id="340" name="Shape 340"/>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pic>
        <p:nvPicPr>
          <p:cNvPr id="345" name="Shape 345"/>
          <p:cNvPicPr preferRelativeResize="0"/>
          <p:nvPr/>
        </p:nvPicPr>
        <p:blipFill>
          <a:blip r:embed="rId3">
            <a:alphaModFix/>
          </a:blip>
          <a:stretch>
            <a:fillRect/>
          </a:stretch>
        </p:blipFill>
        <p:spPr>
          <a:xfrm>
            <a:off x="2362200" y="1600200"/>
            <a:ext cx="5029199" cy="4567236"/>
          </a:xfrm>
          <a:prstGeom prst="rect">
            <a:avLst/>
          </a:prstGeom>
          <a:noFill/>
          <a:ln>
            <a:noFill/>
          </a:ln>
        </p:spPr>
      </p:pic>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1-7a, p. 13</a:t>
            </a:r>
          </a:p>
        </p:txBody>
      </p:sp>
      <p:sp>
        <p:nvSpPr>
          <p:cNvPr id="347" name="Shape 347"/>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1-7a, p. 13</a:t>
            </a:r>
          </a:p>
        </p:txBody>
      </p:sp>
      <p:sp>
        <p:nvSpPr>
          <p:cNvPr id="348" name="Shape 348"/>
          <p:cNvSpPr txBox="1"/>
          <p:nvPr/>
        </p:nvSpPr>
        <p:spPr>
          <a:xfrm>
            <a:off x="2667000" y="533400"/>
            <a:ext cx="4991099"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Total Footprint (million hectares) and</a:t>
            </a: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Share of Global Ecological Capacity (%)</a:t>
            </a:r>
          </a:p>
        </p:txBody>
      </p:sp>
      <p:sp>
        <p:nvSpPr>
          <p:cNvPr id="349" name="Shape 349"/>
          <p:cNvSpPr txBox="1"/>
          <p:nvPr/>
        </p:nvSpPr>
        <p:spPr>
          <a:xfrm>
            <a:off x="762000" y="1993900"/>
            <a:ext cx="16446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United States</a:t>
            </a:r>
          </a:p>
        </p:txBody>
      </p:sp>
      <p:sp>
        <p:nvSpPr>
          <p:cNvPr id="350" name="Shape 350"/>
          <p:cNvSpPr txBox="1"/>
          <p:nvPr/>
        </p:nvSpPr>
        <p:spPr>
          <a:xfrm>
            <a:off x="7410450" y="1843086"/>
            <a:ext cx="14287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2,810 (25%)</a:t>
            </a:r>
          </a:p>
        </p:txBody>
      </p:sp>
      <p:sp>
        <p:nvSpPr>
          <p:cNvPr id="351" name="Shape 351"/>
          <p:cNvSpPr txBox="1"/>
          <p:nvPr/>
        </p:nvSpPr>
        <p:spPr>
          <a:xfrm>
            <a:off x="457200" y="2971800"/>
            <a:ext cx="19494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European Union</a:t>
            </a:r>
          </a:p>
        </p:txBody>
      </p:sp>
      <p:sp>
        <p:nvSpPr>
          <p:cNvPr id="352" name="Shape 352"/>
          <p:cNvSpPr txBox="1"/>
          <p:nvPr/>
        </p:nvSpPr>
        <p:spPr>
          <a:xfrm>
            <a:off x="6227762" y="2819400"/>
            <a:ext cx="14287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2,160 (19%)</a:t>
            </a:r>
          </a:p>
        </p:txBody>
      </p:sp>
      <p:sp>
        <p:nvSpPr>
          <p:cNvPr id="353" name="Shape 353"/>
          <p:cNvSpPr txBox="1"/>
          <p:nvPr/>
        </p:nvSpPr>
        <p:spPr>
          <a:xfrm>
            <a:off x="1587500" y="3810000"/>
            <a:ext cx="819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China</a:t>
            </a:r>
          </a:p>
        </p:txBody>
      </p:sp>
      <p:sp>
        <p:nvSpPr>
          <p:cNvPr id="354" name="Shape 354"/>
          <p:cNvSpPr txBox="1"/>
          <p:nvPr/>
        </p:nvSpPr>
        <p:spPr>
          <a:xfrm>
            <a:off x="6096000" y="3657600"/>
            <a:ext cx="14287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2,050 (18%)</a:t>
            </a:r>
          </a:p>
        </p:txBody>
      </p:sp>
      <p:sp>
        <p:nvSpPr>
          <p:cNvPr id="355" name="Shape 355"/>
          <p:cNvSpPr txBox="1"/>
          <p:nvPr/>
        </p:nvSpPr>
        <p:spPr>
          <a:xfrm>
            <a:off x="1689100" y="4648200"/>
            <a:ext cx="717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India</a:t>
            </a:r>
          </a:p>
        </p:txBody>
      </p:sp>
      <p:sp>
        <p:nvSpPr>
          <p:cNvPr id="356" name="Shape 356"/>
          <p:cNvSpPr txBox="1"/>
          <p:nvPr/>
        </p:nvSpPr>
        <p:spPr>
          <a:xfrm>
            <a:off x="4016375" y="4572000"/>
            <a:ext cx="1111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780 (7%)</a:t>
            </a:r>
          </a:p>
        </p:txBody>
      </p:sp>
      <p:sp>
        <p:nvSpPr>
          <p:cNvPr id="357" name="Shape 357"/>
          <p:cNvSpPr txBox="1"/>
          <p:nvPr/>
        </p:nvSpPr>
        <p:spPr>
          <a:xfrm>
            <a:off x="1562100" y="5486400"/>
            <a:ext cx="844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Japan</a:t>
            </a:r>
          </a:p>
        </p:txBody>
      </p:sp>
      <p:sp>
        <p:nvSpPr>
          <p:cNvPr id="358" name="Shape 358"/>
          <p:cNvSpPr txBox="1"/>
          <p:nvPr/>
        </p:nvSpPr>
        <p:spPr>
          <a:xfrm>
            <a:off x="3581400" y="5562600"/>
            <a:ext cx="1111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540 (5%)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pic>
        <p:nvPicPr>
          <p:cNvPr id="363" name="Shape 363"/>
          <p:cNvPicPr preferRelativeResize="0"/>
          <p:nvPr/>
        </p:nvPicPr>
        <p:blipFill>
          <a:blip r:embed="rId3">
            <a:alphaModFix/>
          </a:blip>
          <a:stretch>
            <a:fillRect/>
          </a:stretch>
        </p:blipFill>
        <p:spPr>
          <a:xfrm>
            <a:off x="2514600" y="1905000"/>
            <a:ext cx="6095999" cy="4351337"/>
          </a:xfrm>
          <a:prstGeom prst="rect">
            <a:avLst/>
          </a:prstGeom>
          <a:noFill/>
          <a:ln>
            <a:noFill/>
          </a:ln>
        </p:spPr>
      </p:pic>
      <p:sp>
        <p:nvSpPr>
          <p:cNvPr id="364" name="Shape 36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1-7b, p. 13</a:t>
            </a:r>
          </a:p>
        </p:txBody>
      </p:sp>
      <p:sp>
        <p:nvSpPr>
          <p:cNvPr id="365" name="Shape 365"/>
          <p:cNvSpPr txBox="1"/>
          <p:nvPr/>
        </p:nvSpPr>
        <p:spPr>
          <a:xfrm>
            <a:off x="7751761" y="6562725"/>
            <a:ext cx="1392236"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1-7b, p. 13</a:t>
            </a:r>
          </a:p>
        </p:txBody>
      </p:sp>
      <p:sp>
        <p:nvSpPr>
          <p:cNvPr id="366" name="Shape 366"/>
          <p:cNvSpPr txBox="1"/>
          <p:nvPr/>
        </p:nvSpPr>
        <p:spPr>
          <a:xfrm>
            <a:off x="3181350" y="838200"/>
            <a:ext cx="2779711"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Footprint Per Person</a:t>
            </a: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(hectares per person)</a:t>
            </a:r>
          </a:p>
        </p:txBody>
      </p:sp>
      <p:sp>
        <p:nvSpPr>
          <p:cNvPr id="367" name="Shape 367"/>
          <p:cNvSpPr txBox="1"/>
          <p:nvPr/>
        </p:nvSpPr>
        <p:spPr>
          <a:xfrm>
            <a:off x="838200" y="2209800"/>
            <a:ext cx="16446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United States</a:t>
            </a:r>
          </a:p>
        </p:txBody>
      </p:sp>
      <p:sp>
        <p:nvSpPr>
          <p:cNvPr id="368" name="Shape 368"/>
          <p:cNvSpPr txBox="1"/>
          <p:nvPr/>
        </p:nvSpPr>
        <p:spPr>
          <a:xfrm>
            <a:off x="8642350" y="213360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9.7</a:t>
            </a:r>
          </a:p>
        </p:txBody>
      </p:sp>
      <p:sp>
        <p:nvSpPr>
          <p:cNvPr id="369" name="Shape 369"/>
          <p:cNvSpPr txBox="1"/>
          <p:nvPr/>
        </p:nvSpPr>
        <p:spPr>
          <a:xfrm>
            <a:off x="5562600" y="289560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4.7</a:t>
            </a:r>
          </a:p>
        </p:txBody>
      </p:sp>
      <p:sp>
        <p:nvSpPr>
          <p:cNvPr id="370" name="Shape 370"/>
          <p:cNvSpPr txBox="1"/>
          <p:nvPr/>
        </p:nvSpPr>
        <p:spPr>
          <a:xfrm>
            <a:off x="533400" y="3062286"/>
            <a:ext cx="19494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European Union</a:t>
            </a:r>
          </a:p>
        </p:txBody>
      </p:sp>
      <p:sp>
        <p:nvSpPr>
          <p:cNvPr id="371" name="Shape 371"/>
          <p:cNvSpPr txBox="1"/>
          <p:nvPr/>
        </p:nvSpPr>
        <p:spPr>
          <a:xfrm>
            <a:off x="3733800" y="381000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1.6</a:t>
            </a:r>
          </a:p>
        </p:txBody>
      </p:sp>
      <p:sp>
        <p:nvSpPr>
          <p:cNvPr id="372" name="Shape 372"/>
          <p:cNvSpPr txBox="1"/>
          <p:nvPr/>
        </p:nvSpPr>
        <p:spPr>
          <a:xfrm>
            <a:off x="1600200" y="3962400"/>
            <a:ext cx="819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China</a:t>
            </a:r>
          </a:p>
        </p:txBody>
      </p:sp>
      <p:sp>
        <p:nvSpPr>
          <p:cNvPr id="373" name="Shape 373"/>
          <p:cNvSpPr txBox="1"/>
          <p:nvPr/>
        </p:nvSpPr>
        <p:spPr>
          <a:xfrm>
            <a:off x="1752600" y="4876800"/>
            <a:ext cx="717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India</a:t>
            </a:r>
          </a:p>
        </p:txBody>
      </p:sp>
      <p:sp>
        <p:nvSpPr>
          <p:cNvPr id="374" name="Shape 374"/>
          <p:cNvSpPr txBox="1"/>
          <p:nvPr/>
        </p:nvSpPr>
        <p:spPr>
          <a:xfrm>
            <a:off x="1600200" y="5715000"/>
            <a:ext cx="844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Japan</a:t>
            </a:r>
          </a:p>
        </p:txBody>
      </p:sp>
      <p:sp>
        <p:nvSpPr>
          <p:cNvPr id="375" name="Shape 375"/>
          <p:cNvSpPr txBox="1"/>
          <p:nvPr/>
        </p:nvSpPr>
        <p:spPr>
          <a:xfrm>
            <a:off x="3200400" y="464820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0.8</a:t>
            </a:r>
          </a:p>
        </p:txBody>
      </p:sp>
      <p:sp>
        <p:nvSpPr>
          <p:cNvPr id="376" name="Shape 376"/>
          <p:cNvSpPr txBox="1"/>
          <p:nvPr/>
        </p:nvSpPr>
        <p:spPr>
          <a:xfrm>
            <a:off x="5638800" y="5486400"/>
            <a:ext cx="5016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4.8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pic>
        <p:nvPicPr>
          <p:cNvPr id="381" name="Shape 381"/>
          <p:cNvPicPr preferRelativeResize="0"/>
          <p:nvPr/>
        </p:nvPicPr>
        <p:blipFill>
          <a:blip r:embed="rId3">
            <a:alphaModFix/>
          </a:blip>
          <a:stretch>
            <a:fillRect/>
          </a:stretch>
        </p:blipFill>
        <p:spPr>
          <a:xfrm>
            <a:off x="914400" y="428625"/>
            <a:ext cx="7467599" cy="6127750"/>
          </a:xfrm>
          <a:prstGeom prst="rect">
            <a:avLst/>
          </a:prstGeom>
          <a:noFill/>
          <a:ln>
            <a:noFill/>
          </a:ln>
        </p:spPr>
      </p:pic>
      <p:sp>
        <p:nvSpPr>
          <p:cNvPr id="382" name="Shape 38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1-7c, p. 13</a:t>
            </a:r>
          </a:p>
        </p:txBody>
      </p:sp>
      <p:sp>
        <p:nvSpPr>
          <p:cNvPr id="383" name="Shape 383"/>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1-7c, p. 13</a:t>
            </a:r>
          </a:p>
        </p:txBody>
      </p:sp>
      <p:sp>
        <p:nvSpPr>
          <p:cNvPr id="384" name="Shape 384"/>
          <p:cNvSpPr txBox="1"/>
          <p:nvPr/>
        </p:nvSpPr>
        <p:spPr>
          <a:xfrm rot="-5400000">
            <a:off x="-407193" y="2723356"/>
            <a:ext cx="2212974"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Number of Earths</a:t>
            </a:r>
          </a:p>
        </p:txBody>
      </p:sp>
      <p:sp>
        <p:nvSpPr>
          <p:cNvPr id="385" name="Shape 385"/>
          <p:cNvSpPr txBox="1"/>
          <p:nvPr/>
        </p:nvSpPr>
        <p:spPr>
          <a:xfrm rot="-1680000">
            <a:off x="2285999" y="3062287"/>
            <a:ext cx="3679824" cy="366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Humanity's Ecological Footprint</a:t>
            </a:r>
          </a:p>
        </p:txBody>
      </p:sp>
      <p:sp>
        <p:nvSpPr>
          <p:cNvPr id="386" name="Shape 386"/>
          <p:cNvSpPr txBox="1"/>
          <p:nvPr/>
        </p:nvSpPr>
        <p:spPr>
          <a:xfrm>
            <a:off x="1828800" y="990600"/>
            <a:ext cx="1904999" cy="11906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Earth’s Ecological Capacity</a:t>
            </a: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87" name="Shape 387"/>
          <p:cNvSpPr txBox="1"/>
          <p:nvPr/>
        </p:nvSpPr>
        <p:spPr>
          <a:xfrm>
            <a:off x="4572000" y="6400800"/>
            <a:ext cx="6794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Year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81000" y="0"/>
            <a:ext cx="8763000" cy="13731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POLLUTION</a:t>
            </a:r>
          </a:p>
        </p:txBody>
      </p:sp>
      <p:sp>
        <p:nvSpPr>
          <p:cNvPr id="393" name="Shape 393"/>
          <p:cNvSpPr txBox="1"/>
          <p:nvPr/>
        </p:nvSpPr>
        <p:spPr>
          <a:xfrm>
            <a:off x="4551362" y="1966911"/>
            <a:ext cx="4592637" cy="45307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394" name="Shape 394"/>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1-9</a:t>
            </a:r>
          </a:p>
        </p:txBody>
      </p:sp>
      <p:pic>
        <p:nvPicPr>
          <p:cNvPr id="395" name="Shape 395"/>
          <p:cNvPicPr preferRelativeResize="0"/>
          <p:nvPr/>
        </p:nvPicPr>
        <p:blipFill>
          <a:blip r:embed="rId3">
            <a:alphaModFix/>
          </a:blip>
          <a:stretch>
            <a:fillRect/>
          </a:stretch>
        </p:blipFill>
        <p:spPr>
          <a:xfrm>
            <a:off x="0" y="1817686"/>
            <a:ext cx="4541836" cy="50403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Pollution</a:t>
            </a:r>
          </a:p>
        </p:txBody>
      </p:sp>
      <p:sp>
        <p:nvSpPr>
          <p:cNvPr id="401" name="Shape 401"/>
          <p:cNvSpPr txBox="1">
            <a:spLocks noGrp="1"/>
          </p:cNvSpPr>
          <p:nvPr>
            <p:ph type="body" idx="1"/>
          </p:nvPr>
        </p:nvSpPr>
        <p:spPr>
          <a:xfrm>
            <a:off x="409575" y="1138237"/>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Pollutants can have three types of unwanted effects: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Can disrupt / degrade life-support systems.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Can damage health and property.</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Can create nuisances such as noise and unpleasant smells, tastes, and sights.</a:t>
            </a:r>
          </a:p>
        </p:txBody>
      </p:sp>
      <p:pic>
        <p:nvPicPr>
          <p:cNvPr id="402" name="Shape 402"/>
          <p:cNvPicPr preferRelativeResize="0"/>
          <p:nvPr/>
        </p:nvPicPr>
        <p:blipFill>
          <a:blip r:embed="rId3">
            <a:alphaModFix/>
          </a:blip>
          <a:stretch>
            <a:fillRect/>
          </a:stretch>
        </p:blipFill>
        <p:spPr>
          <a:xfrm>
            <a:off x="1646236" y="4446587"/>
            <a:ext cx="5886450" cy="2000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Shape 407"/>
          <p:cNvSpPr txBox="1"/>
          <p:nvPr/>
        </p:nvSpPr>
        <p:spPr>
          <a:xfrm>
            <a:off x="198436" y="173036"/>
            <a:ext cx="87630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folHlink"/>
                </a:solidFill>
                <a:latin typeface="Arial"/>
                <a:ea typeface="Arial"/>
                <a:cs typeface="Arial"/>
                <a:sym typeface="Arial"/>
              </a:rPr>
              <a:t>ENVIRONMENTAL PROBLEMS: CAUSES AND CONNECTIONS</a:t>
            </a:r>
          </a:p>
        </p:txBody>
      </p:sp>
      <p:sp>
        <p:nvSpPr>
          <p:cNvPr id="408" name="Shape 408"/>
          <p:cNvSpPr txBox="1">
            <a:spLocks noGrp="1"/>
          </p:cNvSpPr>
          <p:nvPr>
            <p:ph type="body" idx="1"/>
          </p:nvPr>
        </p:nvSpPr>
        <p:spPr>
          <a:xfrm>
            <a:off x="738187" y="1552575"/>
            <a:ext cx="7720011" cy="46608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The major causes of environmental problems are:</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Population growth</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Wasteful resource use</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Poverty</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Poor environmental accounting</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Ecological ignorance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pic>
        <p:nvPicPr>
          <p:cNvPr id="413" name="Shape 413"/>
          <p:cNvPicPr preferRelativeResize="0"/>
          <p:nvPr/>
        </p:nvPicPr>
        <p:blipFill>
          <a:blip r:embed="rId3">
            <a:alphaModFix/>
          </a:blip>
          <a:stretch>
            <a:fillRect/>
          </a:stretch>
        </p:blipFill>
        <p:spPr>
          <a:xfrm>
            <a:off x="88900" y="366712"/>
            <a:ext cx="8966200" cy="6124574"/>
          </a:xfrm>
          <a:prstGeom prst="rect">
            <a:avLst/>
          </a:prstGeom>
          <a:noFill/>
          <a:ln>
            <a:noFill/>
          </a:ln>
        </p:spPr>
      </p:pic>
      <p:sp>
        <p:nvSpPr>
          <p:cNvPr id="414" name="Shape 41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1-10, p. 17</a:t>
            </a:r>
          </a:p>
        </p:txBody>
      </p:sp>
      <p:sp>
        <p:nvSpPr>
          <p:cNvPr id="415" name="Shape 415"/>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1-10, p. 17</a:t>
            </a:r>
          </a:p>
        </p:txBody>
      </p:sp>
      <p:sp>
        <p:nvSpPr>
          <p:cNvPr id="416" name="Shape 416"/>
          <p:cNvSpPr txBox="1"/>
          <p:nvPr/>
        </p:nvSpPr>
        <p:spPr>
          <a:xfrm>
            <a:off x="5949950" y="3171825"/>
            <a:ext cx="2657474" cy="460374"/>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Depletion of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nonrenewable resources</a:t>
            </a:r>
          </a:p>
        </p:txBody>
      </p:sp>
      <p:sp>
        <p:nvSpPr>
          <p:cNvPr id="417" name="Shape 417"/>
          <p:cNvSpPr txBox="1"/>
          <p:nvPr/>
        </p:nvSpPr>
        <p:spPr>
          <a:xfrm>
            <a:off x="990600" y="838200"/>
            <a:ext cx="117474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SOLAR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CAPITAL</a:t>
            </a:r>
          </a:p>
        </p:txBody>
      </p:sp>
      <p:sp>
        <p:nvSpPr>
          <p:cNvPr id="418" name="Shape 418"/>
          <p:cNvSpPr txBox="1"/>
          <p:nvPr/>
        </p:nvSpPr>
        <p:spPr>
          <a:xfrm>
            <a:off x="609600" y="2743200"/>
            <a:ext cx="17843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Human Capital</a:t>
            </a:r>
          </a:p>
        </p:txBody>
      </p:sp>
      <p:sp>
        <p:nvSpPr>
          <p:cNvPr id="419" name="Shape 419"/>
          <p:cNvSpPr txBox="1"/>
          <p:nvPr/>
        </p:nvSpPr>
        <p:spPr>
          <a:xfrm>
            <a:off x="3765550" y="2695575"/>
            <a:ext cx="1339850" cy="1465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Human</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Economic</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and</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Cultural</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Systems</a:t>
            </a:r>
          </a:p>
        </p:txBody>
      </p:sp>
      <p:sp>
        <p:nvSpPr>
          <p:cNvPr id="420" name="Shape 420"/>
          <p:cNvSpPr txBox="1"/>
          <p:nvPr/>
        </p:nvSpPr>
        <p:spPr>
          <a:xfrm>
            <a:off x="5949950" y="4822825"/>
            <a:ext cx="1943100"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Pollution and waste</a:t>
            </a:r>
          </a:p>
        </p:txBody>
      </p:sp>
      <p:sp>
        <p:nvSpPr>
          <p:cNvPr id="421" name="Shape 421"/>
          <p:cNvSpPr txBox="1"/>
          <p:nvPr/>
        </p:nvSpPr>
        <p:spPr>
          <a:xfrm>
            <a:off x="5949950" y="3965575"/>
            <a:ext cx="2514599" cy="460374"/>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Degradation of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renewable resources</a:t>
            </a:r>
          </a:p>
        </p:txBody>
      </p:sp>
      <p:sp>
        <p:nvSpPr>
          <p:cNvPr id="422" name="Shape 422"/>
          <p:cNvSpPr txBox="1"/>
          <p:nvPr/>
        </p:nvSpPr>
        <p:spPr>
          <a:xfrm>
            <a:off x="5949950" y="2460625"/>
            <a:ext cx="612775"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Heat</a:t>
            </a:r>
          </a:p>
        </p:txBody>
      </p:sp>
      <p:sp>
        <p:nvSpPr>
          <p:cNvPr id="423" name="Shape 423"/>
          <p:cNvSpPr txBox="1"/>
          <p:nvPr/>
        </p:nvSpPr>
        <p:spPr>
          <a:xfrm>
            <a:off x="5949950" y="1622425"/>
            <a:ext cx="1979612"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Goods and services</a:t>
            </a:r>
          </a:p>
        </p:txBody>
      </p:sp>
      <p:sp>
        <p:nvSpPr>
          <p:cNvPr id="424" name="Shape 424"/>
          <p:cNvSpPr txBox="1"/>
          <p:nvPr/>
        </p:nvSpPr>
        <p:spPr>
          <a:xfrm>
            <a:off x="685800" y="4038600"/>
            <a:ext cx="17970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Natural Capital</a:t>
            </a:r>
          </a:p>
        </p:txBody>
      </p:sp>
      <p:sp>
        <p:nvSpPr>
          <p:cNvPr id="425" name="Shape 425"/>
          <p:cNvSpPr txBox="1"/>
          <p:nvPr/>
        </p:nvSpPr>
        <p:spPr>
          <a:xfrm>
            <a:off x="3276600" y="990600"/>
            <a:ext cx="971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EARTH</a:t>
            </a:r>
          </a:p>
        </p:txBody>
      </p:sp>
      <p:sp>
        <p:nvSpPr>
          <p:cNvPr id="426" name="Shape 426"/>
          <p:cNvSpPr/>
          <p:nvPr/>
        </p:nvSpPr>
        <p:spPr>
          <a:xfrm>
            <a:off x="3505200" y="5222875"/>
            <a:ext cx="2133599" cy="381000"/>
          </a:xfrm>
          <a:prstGeom prst="rect">
            <a:avLst/>
          </a:prstGeom>
          <a:solidFill>
            <a:srgbClr val="000000"/>
          </a:solidFill>
          <a:ln w="9525" cap="rnd" cmpd="sng">
            <a:solidFill>
              <a:srgbClr val="000000"/>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pic>
        <p:nvPicPr>
          <p:cNvPr id="431" name="Shape 431"/>
          <p:cNvPicPr preferRelativeResize="0"/>
          <p:nvPr/>
        </p:nvPicPr>
        <p:blipFill>
          <a:blip r:embed="rId3">
            <a:alphaModFix/>
          </a:blip>
          <a:stretch>
            <a:fillRect/>
          </a:stretch>
        </p:blipFill>
        <p:spPr>
          <a:xfrm>
            <a:off x="76200" y="1512887"/>
            <a:ext cx="8964611" cy="3092449"/>
          </a:xfrm>
          <a:prstGeom prst="rect">
            <a:avLst/>
          </a:prstGeom>
          <a:noFill/>
          <a:ln>
            <a:noFill/>
          </a:ln>
        </p:spPr>
      </p:pic>
      <p:sp>
        <p:nvSpPr>
          <p:cNvPr id="432" name="Shape 432"/>
          <p:cNvSpPr txBox="1">
            <a:spLocks noGrp="1"/>
          </p:cNvSpPr>
          <p:nvPr>
            <p:ph type="title"/>
          </p:nvPr>
        </p:nvSpPr>
        <p:spPr>
          <a:xfrm>
            <a:off x="193675" y="130175"/>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Natural capital degradation</a:t>
            </a:r>
          </a:p>
        </p:txBody>
      </p:sp>
      <p:sp>
        <p:nvSpPr>
          <p:cNvPr id="433" name="Shape 433"/>
          <p:cNvSpPr txBox="1"/>
          <p:nvPr/>
        </p:nvSpPr>
        <p:spPr>
          <a:xfrm>
            <a:off x="258762" y="4695825"/>
            <a:ext cx="8885237" cy="193357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434" name="Shape 434"/>
          <p:cNvSpPr txBox="1"/>
          <p:nvPr/>
        </p:nvSpPr>
        <p:spPr>
          <a:xfrm>
            <a:off x="7645400" y="6540500"/>
            <a:ext cx="1393825"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Chapter Overview Questions (cont’d)</a:t>
            </a:r>
          </a:p>
        </p:txBody>
      </p:sp>
      <p:sp>
        <p:nvSpPr>
          <p:cNvPr id="117" name="Shape 117"/>
          <p:cNvSpPr txBox="1">
            <a:spLocks noGrp="1"/>
          </p:cNvSpPr>
          <p:nvPr>
            <p:ph type="body" idx="1"/>
          </p:nvPr>
        </p:nvSpPr>
        <p:spPr>
          <a:xfrm>
            <a:off x="228600" y="1371600"/>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What are the harmful environmental effects of poverty and affluence?</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What three major human cultural changes have taken place since humans arrived?</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What are the four scientific principles of sustainability and how can we use them and shared visions to build more environmentally sustainable and just societies during this century?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pic>
        <p:nvPicPr>
          <p:cNvPr id="439" name="Shape 439"/>
          <p:cNvPicPr preferRelativeResize="0"/>
          <p:nvPr/>
        </p:nvPicPr>
        <p:blipFill>
          <a:blip r:embed="rId3">
            <a:alphaModFix/>
          </a:blip>
          <a:stretch>
            <a:fillRect/>
          </a:stretch>
        </p:blipFill>
        <p:spPr>
          <a:xfrm>
            <a:off x="88900" y="1863725"/>
            <a:ext cx="8966200" cy="3128962"/>
          </a:xfrm>
          <a:prstGeom prst="rect">
            <a:avLst/>
          </a:prstGeom>
          <a:noFill/>
          <a:ln>
            <a:noFill/>
          </a:ln>
        </p:spPr>
      </p:pic>
      <p:sp>
        <p:nvSpPr>
          <p:cNvPr id="440" name="Shape 44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1-11, p. 17</a:t>
            </a:r>
          </a:p>
        </p:txBody>
      </p:sp>
      <p:sp>
        <p:nvSpPr>
          <p:cNvPr id="441" name="Shape 441"/>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1-11, p. 17</a:t>
            </a:r>
          </a:p>
        </p:txBody>
      </p:sp>
      <p:sp>
        <p:nvSpPr>
          <p:cNvPr id="442" name="Shape 442"/>
          <p:cNvSpPr txBox="1"/>
          <p:nvPr/>
        </p:nvSpPr>
        <p:spPr>
          <a:xfrm>
            <a:off x="152400" y="1981200"/>
            <a:ext cx="40322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Causes of Environmental Problems</a:t>
            </a:r>
          </a:p>
        </p:txBody>
      </p:sp>
      <p:sp>
        <p:nvSpPr>
          <p:cNvPr id="443" name="Shape 443"/>
          <p:cNvSpPr txBox="1"/>
          <p:nvPr/>
        </p:nvSpPr>
        <p:spPr>
          <a:xfrm>
            <a:off x="7089775" y="3654425"/>
            <a:ext cx="1904999" cy="11953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Trying to manage and simplify nature with too little knowledge about</a:t>
            </a:r>
          </a:p>
          <a:p>
            <a:pPr marL="0" marR="0" lvl="0" indent="0" algn="r"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how it works</a:t>
            </a:r>
          </a:p>
        </p:txBody>
      </p:sp>
      <p:sp>
        <p:nvSpPr>
          <p:cNvPr id="444" name="Shape 444"/>
          <p:cNvSpPr txBox="1"/>
          <p:nvPr/>
        </p:nvSpPr>
        <p:spPr>
          <a:xfrm>
            <a:off x="5214937" y="3654425"/>
            <a:ext cx="1990724" cy="119538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Not including the</a:t>
            </a:r>
          </a:p>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environmental costs</a:t>
            </a:r>
          </a:p>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of economic goods</a:t>
            </a:r>
          </a:p>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and services in their</a:t>
            </a:r>
          </a:p>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market prices </a:t>
            </a:r>
          </a:p>
        </p:txBody>
      </p:sp>
      <p:sp>
        <p:nvSpPr>
          <p:cNvPr id="445" name="Shape 445"/>
          <p:cNvSpPr txBox="1"/>
          <p:nvPr/>
        </p:nvSpPr>
        <p:spPr>
          <a:xfrm>
            <a:off x="4038600" y="3654425"/>
            <a:ext cx="873125"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Poverty</a:t>
            </a:r>
          </a:p>
        </p:txBody>
      </p:sp>
      <p:sp>
        <p:nvSpPr>
          <p:cNvPr id="446" name="Shape 446"/>
          <p:cNvSpPr txBox="1"/>
          <p:nvPr/>
        </p:nvSpPr>
        <p:spPr>
          <a:xfrm>
            <a:off x="1981200" y="3654425"/>
            <a:ext cx="1468437" cy="581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Unsustainable</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resource use</a:t>
            </a:r>
          </a:p>
        </p:txBody>
      </p:sp>
      <p:sp>
        <p:nvSpPr>
          <p:cNvPr id="447" name="Shape 447"/>
          <p:cNvSpPr txBox="1"/>
          <p:nvPr/>
        </p:nvSpPr>
        <p:spPr>
          <a:xfrm>
            <a:off x="381000" y="3654425"/>
            <a:ext cx="1141411" cy="581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Population</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lt1"/>
                </a:solidFill>
                <a:latin typeface="Arial"/>
                <a:ea typeface="Arial"/>
                <a:cs typeface="Arial"/>
                <a:sym typeface="Arial"/>
              </a:rPr>
              <a:t>growth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Solutions: Prevention vs. Cleanup</a:t>
            </a:r>
          </a:p>
        </p:txBody>
      </p:sp>
      <p:sp>
        <p:nvSpPr>
          <p:cNvPr id="453" name="Shape 453"/>
          <p:cNvSpPr txBox="1">
            <a:spLocks noGrp="1"/>
          </p:cNvSpPr>
          <p:nvPr>
            <p:ph type="body" idx="1"/>
          </p:nvPr>
        </p:nvSpPr>
        <p:spPr>
          <a:xfrm>
            <a:off x="409575" y="1217612"/>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Problems with relying on cleanup:</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Temporary bandage without improvements in control technology.</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Often removes a pollutant from one part of the environment to cause problems in another.</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Pollutants at harmful levels can cost too much to reduce them to acceptable levels.</a:t>
            </a:r>
          </a:p>
        </p:txBody>
      </p:sp>
      <p:pic>
        <p:nvPicPr>
          <p:cNvPr id="454" name="Shape 454"/>
          <p:cNvPicPr preferRelativeResize="0"/>
          <p:nvPr/>
        </p:nvPicPr>
        <p:blipFill>
          <a:blip r:embed="rId3">
            <a:alphaModFix/>
          </a:blip>
          <a:stretch>
            <a:fillRect/>
          </a:stretch>
        </p:blipFill>
        <p:spPr>
          <a:xfrm>
            <a:off x="1674811" y="4921250"/>
            <a:ext cx="5915025" cy="1485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8"/>
        <p:cNvGrpSpPr/>
        <p:nvPr/>
      </p:nvGrpSpPr>
      <p:grpSpPr>
        <a:xfrm>
          <a:off x="0" y="0"/>
          <a:ext cx="0" cy="0"/>
          <a:chOff x="0" y="0"/>
          <a:chExt cx="0" cy="0"/>
        </a:xfrm>
      </p:grpSpPr>
      <p:pic>
        <p:nvPicPr>
          <p:cNvPr id="459" name="Shape 459"/>
          <p:cNvPicPr preferRelativeResize="0"/>
          <p:nvPr/>
        </p:nvPicPr>
        <p:blipFill>
          <a:blip r:embed="rId3">
            <a:alphaModFix/>
          </a:blip>
          <a:stretch>
            <a:fillRect/>
          </a:stretch>
        </p:blipFill>
        <p:spPr>
          <a:xfrm>
            <a:off x="28575" y="1376362"/>
            <a:ext cx="5380037" cy="4491036"/>
          </a:xfrm>
          <a:prstGeom prst="rect">
            <a:avLst/>
          </a:prstGeom>
          <a:noFill/>
          <a:ln>
            <a:noFill/>
          </a:ln>
        </p:spPr>
      </p:pic>
      <p:sp>
        <p:nvSpPr>
          <p:cNvPr id="460" name="Shape 460"/>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Poverty and Environmental Problems</a:t>
            </a:r>
          </a:p>
        </p:txBody>
      </p:sp>
      <p:sp>
        <p:nvSpPr>
          <p:cNvPr id="461" name="Shape 461"/>
          <p:cNvSpPr txBox="1"/>
          <p:nvPr/>
        </p:nvSpPr>
        <p:spPr>
          <a:xfrm>
            <a:off x="5316537" y="1285875"/>
            <a:ext cx="3529012" cy="52577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462" name="Shape 462"/>
          <p:cNvSpPr txBox="1"/>
          <p:nvPr/>
        </p:nvSpPr>
        <p:spPr>
          <a:xfrm>
            <a:off x="6670675" y="6540500"/>
            <a:ext cx="2368550"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1-12 and 1-13</a:t>
            </a:r>
          </a:p>
        </p:txBody>
      </p:sp>
      <p:pic>
        <p:nvPicPr>
          <p:cNvPr id="463" name="Shape 463"/>
          <p:cNvPicPr preferRelativeResize="0"/>
          <p:nvPr/>
        </p:nvPicPr>
        <p:blipFill>
          <a:blip r:embed="rId4">
            <a:alphaModFix/>
          </a:blip>
          <a:stretch>
            <a:fillRect/>
          </a:stretch>
        </p:blipFill>
        <p:spPr>
          <a:xfrm>
            <a:off x="5576887" y="3429000"/>
            <a:ext cx="3167062" cy="29225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pic>
        <p:nvPicPr>
          <p:cNvPr id="468" name="Shape 468"/>
          <p:cNvPicPr preferRelativeResize="0"/>
          <p:nvPr/>
        </p:nvPicPr>
        <p:blipFill>
          <a:blip r:embed="rId3">
            <a:alphaModFix/>
          </a:blip>
          <a:stretch>
            <a:fillRect/>
          </a:stretch>
        </p:blipFill>
        <p:spPr>
          <a:xfrm>
            <a:off x="2743200" y="838200"/>
            <a:ext cx="3910012" cy="6019800"/>
          </a:xfrm>
          <a:prstGeom prst="rect">
            <a:avLst/>
          </a:prstGeom>
          <a:noFill/>
          <a:ln>
            <a:noFill/>
          </a:ln>
        </p:spPr>
      </p:pic>
      <p:sp>
        <p:nvSpPr>
          <p:cNvPr id="469" name="Shape 46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1-12, p. 18</a:t>
            </a:r>
          </a:p>
        </p:txBody>
      </p:sp>
      <p:sp>
        <p:nvSpPr>
          <p:cNvPr id="470" name="Shape 470"/>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1-12, p. 18</a:t>
            </a:r>
          </a:p>
        </p:txBody>
      </p:sp>
      <p:sp>
        <p:nvSpPr>
          <p:cNvPr id="471" name="Shape 471"/>
          <p:cNvSpPr txBox="1"/>
          <p:nvPr/>
        </p:nvSpPr>
        <p:spPr>
          <a:xfrm>
            <a:off x="4572000" y="5181600"/>
            <a:ext cx="19748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1.1 billion (17%) </a:t>
            </a:r>
          </a:p>
        </p:txBody>
      </p:sp>
      <p:sp>
        <p:nvSpPr>
          <p:cNvPr id="472" name="Shape 472"/>
          <p:cNvSpPr txBox="1"/>
          <p:nvPr/>
        </p:nvSpPr>
        <p:spPr>
          <a:xfrm>
            <a:off x="4648200" y="6248400"/>
            <a:ext cx="19113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1.1 billion (17%)</a:t>
            </a:r>
          </a:p>
        </p:txBody>
      </p:sp>
      <p:sp>
        <p:nvSpPr>
          <p:cNvPr id="473" name="Shape 473"/>
          <p:cNvSpPr txBox="1"/>
          <p:nvPr/>
        </p:nvSpPr>
        <p:spPr>
          <a:xfrm>
            <a:off x="4587875" y="4191000"/>
            <a:ext cx="19113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1.1 billion (17%)</a:t>
            </a:r>
          </a:p>
        </p:txBody>
      </p:sp>
      <p:sp>
        <p:nvSpPr>
          <p:cNvPr id="474" name="Shape 474"/>
          <p:cNvSpPr txBox="1"/>
          <p:nvPr/>
        </p:nvSpPr>
        <p:spPr>
          <a:xfrm>
            <a:off x="779462" y="5943600"/>
            <a:ext cx="1847849"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Enough food</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for good health</a:t>
            </a:r>
          </a:p>
        </p:txBody>
      </p:sp>
      <p:sp>
        <p:nvSpPr>
          <p:cNvPr id="475" name="Shape 475"/>
          <p:cNvSpPr txBox="1"/>
          <p:nvPr/>
        </p:nvSpPr>
        <p:spPr>
          <a:xfrm>
            <a:off x="1219200" y="5029200"/>
            <a:ext cx="1390650"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Adequate</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health care</a:t>
            </a:r>
          </a:p>
        </p:txBody>
      </p:sp>
      <p:sp>
        <p:nvSpPr>
          <p:cNvPr id="476" name="Shape 476"/>
          <p:cNvSpPr txBox="1"/>
          <p:nvPr/>
        </p:nvSpPr>
        <p:spPr>
          <a:xfrm>
            <a:off x="838200" y="3962400"/>
            <a:ext cx="1771650" cy="641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Clean drinking</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Water</a:t>
            </a:r>
          </a:p>
        </p:txBody>
      </p:sp>
      <p:sp>
        <p:nvSpPr>
          <p:cNvPr id="477" name="Shape 477"/>
          <p:cNvSpPr txBox="1"/>
          <p:nvPr/>
        </p:nvSpPr>
        <p:spPr>
          <a:xfrm>
            <a:off x="754062" y="1828800"/>
            <a:ext cx="1873249" cy="91598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Enough fuel for</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heating and</a:t>
            </a:r>
          </a:p>
          <a:p>
            <a:pPr marL="0" marR="0" lvl="0" indent="0" algn="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cooking</a:t>
            </a:r>
          </a:p>
        </p:txBody>
      </p:sp>
      <p:sp>
        <p:nvSpPr>
          <p:cNvPr id="478" name="Shape 478"/>
          <p:cNvSpPr txBox="1"/>
          <p:nvPr/>
        </p:nvSpPr>
        <p:spPr>
          <a:xfrm>
            <a:off x="1333500" y="3062286"/>
            <a:ext cx="12763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Electricity</a:t>
            </a:r>
          </a:p>
        </p:txBody>
      </p:sp>
      <p:sp>
        <p:nvSpPr>
          <p:cNvPr id="479" name="Shape 479"/>
          <p:cNvSpPr txBox="1"/>
          <p:nvPr/>
        </p:nvSpPr>
        <p:spPr>
          <a:xfrm>
            <a:off x="1320800" y="914400"/>
            <a:ext cx="128904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Adequate</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Sanitation</a:t>
            </a:r>
          </a:p>
        </p:txBody>
      </p:sp>
      <p:sp>
        <p:nvSpPr>
          <p:cNvPr id="480" name="Shape 480"/>
          <p:cNvSpPr txBox="1"/>
          <p:nvPr/>
        </p:nvSpPr>
        <p:spPr>
          <a:xfrm>
            <a:off x="2895600" y="-23811"/>
            <a:ext cx="3203575"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Number of people</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 of world's population)</a:t>
            </a:r>
          </a:p>
        </p:txBody>
      </p:sp>
      <p:sp>
        <p:nvSpPr>
          <p:cNvPr id="481" name="Shape 481"/>
          <p:cNvSpPr txBox="1"/>
          <p:nvPr/>
        </p:nvSpPr>
        <p:spPr>
          <a:xfrm>
            <a:off x="533400" y="52386"/>
            <a:ext cx="1341437"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Lack of</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access to</a:t>
            </a:r>
          </a:p>
        </p:txBody>
      </p:sp>
      <p:sp>
        <p:nvSpPr>
          <p:cNvPr id="482" name="Shape 482"/>
          <p:cNvSpPr txBox="1"/>
          <p:nvPr/>
        </p:nvSpPr>
        <p:spPr>
          <a:xfrm>
            <a:off x="5395912" y="3205161"/>
            <a:ext cx="19113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1.6 billion (25%)</a:t>
            </a:r>
          </a:p>
        </p:txBody>
      </p:sp>
      <p:sp>
        <p:nvSpPr>
          <p:cNvPr id="483" name="Shape 483"/>
          <p:cNvSpPr txBox="1"/>
          <p:nvPr/>
        </p:nvSpPr>
        <p:spPr>
          <a:xfrm>
            <a:off x="6019800" y="2133600"/>
            <a:ext cx="17208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2 billion (31%)</a:t>
            </a:r>
          </a:p>
        </p:txBody>
      </p:sp>
      <p:sp>
        <p:nvSpPr>
          <p:cNvPr id="484" name="Shape 484"/>
          <p:cNvSpPr txBox="1"/>
          <p:nvPr/>
        </p:nvSpPr>
        <p:spPr>
          <a:xfrm>
            <a:off x="6629400" y="1143000"/>
            <a:ext cx="19113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2.4 billion (37%)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381000" y="234950"/>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Resource Consumption and Environmental Problems</a:t>
            </a:r>
          </a:p>
        </p:txBody>
      </p:sp>
      <p:sp>
        <p:nvSpPr>
          <p:cNvPr id="490" name="Shape 490"/>
          <p:cNvSpPr txBox="1">
            <a:spLocks noGrp="1"/>
          </p:cNvSpPr>
          <p:nvPr>
            <p:ph type="body" idx="1"/>
          </p:nvPr>
        </p:nvSpPr>
        <p:spPr>
          <a:xfrm>
            <a:off x="627062" y="1739900"/>
            <a:ext cx="8235950" cy="240664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Underconsumption</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Overconsumption</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Affluenza: unsustainable addiction to overconsumption and materialism.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pic>
        <p:nvPicPr>
          <p:cNvPr id="495" name="Shape 495"/>
          <p:cNvPicPr preferRelativeResize="0"/>
          <p:nvPr/>
        </p:nvPicPr>
        <p:blipFill>
          <a:blip r:embed="rId3">
            <a:alphaModFix/>
          </a:blip>
          <a:stretch>
            <a:fillRect/>
          </a:stretch>
        </p:blipFill>
        <p:spPr>
          <a:xfrm>
            <a:off x="573087" y="1704975"/>
            <a:ext cx="8015287" cy="4816474"/>
          </a:xfrm>
          <a:prstGeom prst="rect">
            <a:avLst/>
          </a:prstGeom>
          <a:noFill/>
          <a:ln>
            <a:noFill/>
          </a:ln>
        </p:spPr>
      </p:pic>
      <p:sp>
        <p:nvSpPr>
          <p:cNvPr id="496" name="Shape 496"/>
          <p:cNvSpPr txBox="1">
            <a:spLocks noGrp="1"/>
          </p:cNvSpPr>
          <p:nvPr>
            <p:ph type="title"/>
          </p:nvPr>
        </p:nvSpPr>
        <p:spPr>
          <a:xfrm>
            <a:off x="228600" y="422275"/>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Connections between Environmental Problems and Their Causes</a:t>
            </a:r>
          </a:p>
        </p:txBody>
      </p:sp>
      <p:sp>
        <p:nvSpPr>
          <p:cNvPr id="497" name="Shape 497"/>
          <p:cNvSpPr txBox="1"/>
          <p:nvPr/>
        </p:nvSpPr>
        <p:spPr>
          <a:xfrm>
            <a:off x="7645400" y="6540500"/>
            <a:ext cx="1393825"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
        <p:cNvGrpSpPr/>
        <p:nvPr/>
      </p:nvGrpSpPr>
      <p:grpSpPr>
        <a:xfrm>
          <a:off x="0" y="0"/>
          <a:ext cx="0" cy="0"/>
          <a:chOff x="0" y="0"/>
          <a:chExt cx="0" cy="0"/>
        </a:xfrm>
      </p:grpSpPr>
      <p:pic>
        <p:nvPicPr>
          <p:cNvPr id="502" name="Shape 502"/>
          <p:cNvPicPr preferRelativeResize="0"/>
          <p:nvPr/>
        </p:nvPicPr>
        <p:blipFill>
          <a:blip r:embed="rId3">
            <a:alphaModFix/>
          </a:blip>
          <a:stretch>
            <a:fillRect/>
          </a:stretch>
        </p:blipFill>
        <p:spPr>
          <a:xfrm>
            <a:off x="88900" y="735012"/>
            <a:ext cx="8966200" cy="5387975"/>
          </a:xfrm>
          <a:prstGeom prst="rect">
            <a:avLst/>
          </a:prstGeom>
          <a:noFill/>
          <a:ln>
            <a:noFill/>
          </a:ln>
        </p:spPr>
      </p:pic>
      <p:sp>
        <p:nvSpPr>
          <p:cNvPr id="503" name="Shape 503"/>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1-14, p. 20</a:t>
            </a:r>
          </a:p>
        </p:txBody>
      </p:sp>
      <p:sp>
        <p:nvSpPr>
          <p:cNvPr id="504" name="Shape 504"/>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1-14, p. 20</a:t>
            </a:r>
          </a:p>
        </p:txBody>
      </p:sp>
      <p:sp>
        <p:nvSpPr>
          <p:cNvPr id="505" name="Shape 505"/>
          <p:cNvSpPr txBox="1"/>
          <p:nvPr/>
        </p:nvSpPr>
        <p:spPr>
          <a:xfrm>
            <a:off x="152400" y="685800"/>
            <a:ext cx="25463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Developing Countries</a:t>
            </a:r>
          </a:p>
        </p:txBody>
      </p:sp>
      <p:sp>
        <p:nvSpPr>
          <p:cNvPr id="506" name="Shape 506"/>
          <p:cNvSpPr txBox="1"/>
          <p:nvPr/>
        </p:nvSpPr>
        <p:spPr>
          <a:xfrm>
            <a:off x="315912" y="3189286"/>
            <a:ext cx="17335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Population (P)</a:t>
            </a:r>
          </a:p>
        </p:txBody>
      </p:sp>
      <p:sp>
        <p:nvSpPr>
          <p:cNvPr id="507" name="Shape 507"/>
          <p:cNvSpPr txBox="1"/>
          <p:nvPr/>
        </p:nvSpPr>
        <p:spPr>
          <a:xfrm>
            <a:off x="2438400" y="2989261"/>
            <a:ext cx="1657350" cy="7492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Consumption</a:t>
            </a:r>
          </a:p>
          <a:p>
            <a:pPr marL="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per person</a:t>
            </a:r>
          </a:p>
          <a:p>
            <a:pPr marL="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(affluence, A)</a:t>
            </a:r>
          </a:p>
        </p:txBody>
      </p:sp>
      <p:sp>
        <p:nvSpPr>
          <p:cNvPr id="508" name="Shape 508"/>
          <p:cNvSpPr txBox="1"/>
          <p:nvPr/>
        </p:nvSpPr>
        <p:spPr>
          <a:xfrm>
            <a:off x="4291012" y="2986086"/>
            <a:ext cx="2603499" cy="7492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Technological impact per unit of consumption (T)</a:t>
            </a:r>
          </a:p>
        </p:txBody>
      </p:sp>
      <p:sp>
        <p:nvSpPr>
          <p:cNvPr id="509" name="Shape 509"/>
          <p:cNvSpPr txBox="1"/>
          <p:nvPr/>
        </p:nvSpPr>
        <p:spPr>
          <a:xfrm>
            <a:off x="6781800" y="2994025"/>
            <a:ext cx="2273299" cy="7492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Environmental</a:t>
            </a:r>
          </a:p>
          <a:p>
            <a:pPr marL="0" marR="0" lvl="0" indent="0" algn="ctr" rtl="0">
              <a:lnSpc>
                <a:spcPct val="8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impact of population (I)</a:t>
            </a:r>
          </a:p>
        </p:txBody>
      </p:sp>
      <p:sp>
        <p:nvSpPr>
          <p:cNvPr id="510" name="Shape 510"/>
          <p:cNvSpPr txBox="1"/>
          <p:nvPr/>
        </p:nvSpPr>
        <p:spPr>
          <a:xfrm>
            <a:off x="76200" y="5591175"/>
            <a:ext cx="2470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Developed Countries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81000" y="268287"/>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CULTURAL CHANGES AND THE ENVIRONMENT</a:t>
            </a:r>
          </a:p>
        </p:txBody>
      </p:sp>
      <p:sp>
        <p:nvSpPr>
          <p:cNvPr id="516" name="Shape 516"/>
          <p:cNvSpPr txBox="1">
            <a:spLocks noGrp="1"/>
          </p:cNvSpPr>
          <p:nvPr>
            <p:ph type="body" idx="1"/>
          </p:nvPr>
        </p:nvSpPr>
        <p:spPr>
          <a:xfrm>
            <a:off x="315912" y="1633537"/>
            <a:ext cx="8828086" cy="5224462"/>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Agricultural revolution</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Allowed people to stay in one place.</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Industrial-medical revolution</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Led shift from rural villages to urban society.</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Science improved sanitation and disease control.</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Information-globalization revolution</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Rapid access to information.</a:t>
            </a:r>
          </a:p>
          <a:p>
            <a:pPr marL="0" marR="0" lvl="0" indent="0" algn="l" rtl="0">
              <a:lnSpc>
                <a:spcPct val="100000"/>
              </a:lnSpc>
              <a:spcBef>
                <a:spcPts val="640"/>
              </a:spcBef>
              <a:spcAft>
                <a:spcPts val="0"/>
              </a:spcAft>
              <a:buClr>
                <a:schemeClr val="hlink"/>
              </a:buClr>
              <a:buSzPct val="48437"/>
              <a:buFont typeface="Arial"/>
              <a:buNone/>
            </a:pP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Shape 521"/>
          <p:cNvSpPr txBox="1"/>
          <p:nvPr/>
        </p:nvSpPr>
        <p:spPr>
          <a:xfrm>
            <a:off x="4699000" y="2052636"/>
            <a:ext cx="4230686" cy="2303461"/>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522" name="Shape 522"/>
          <p:cNvSpPr txBox="1"/>
          <p:nvPr/>
        </p:nvSpPr>
        <p:spPr>
          <a:xfrm>
            <a:off x="7645400" y="6540500"/>
            <a:ext cx="1393825"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1-15</a:t>
            </a:r>
          </a:p>
        </p:txBody>
      </p:sp>
      <p:pic>
        <p:nvPicPr>
          <p:cNvPr id="523" name="Shape 523"/>
          <p:cNvPicPr preferRelativeResize="0"/>
          <p:nvPr/>
        </p:nvPicPr>
        <p:blipFill>
          <a:blip r:embed="rId3">
            <a:alphaModFix/>
          </a:blip>
          <a:stretch>
            <a:fillRect/>
          </a:stretch>
        </p:blipFill>
        <p:spPr>
          <a:xfrm>
            <a:off x="346075" y="0"/>
            <a:ext cx="4019549" cy="6857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Shape 528"/>
          <p:cNvSpPr/>
          <p:nvPr/>
        </p:nvSpPr>
        <p:spPr>
          <a:xfrm>
            <a:off x="685800" y="1066800"/>
            <a:ext cx="7543800" cy="5791200"/>
          </a:xfrm>
          <a:prstGeom prst="rect">
            <a:avLst/>
          </a:prstGeom>
          <a:solidFill>
            <a:srgbClr val="FFFCD9"/>
          </a:solidFill>
          <a:ln>
            <a:noFill/>
          </a:ln>
        </p:spPr>
        <p:txBody>
          <a:bodyPr lIns="91425" tIns="45700" rIns="91425" bIns="45700" anchor="ctr" anchorCtr="0">
            <a:noAutofit/>
          </a:bodyPr>
          <a:lstStyle/>
          <a:p>
            <a:pPr lvl="0">
              <a:spcBef>
                <a:spcPts val="0"/>
              </a:spcBef>
              <a:buNone/>
            </a:pPr>
            <a:endParaRPr/>
          </a:p>
        </p:txBody>
      </p:sp>
      <p:pic>
        <p:nvPicPr>
          <p:cNvPr id="529" name="Shape 529"/>
          <p:cNvPicPr preferRelativeResize="0"/>
          <p:nvPr/>
        </p:nvPicPr>
        <p:blipFill>
          <a:blip r:embed="rId3">
            <a:alphaModFix/>
          </a:blip>
          <a:stretch>
            <a:fillRect/>
          </a:stretch>
        </p:blipFill>
        <p:spPr>
          <a:xfrm>
            <a:off x="2576511" y="25400"/>
            <a:ext cx="3989387" cy="6805611"/>
          </a:xfrm>
          <a:prstGeom prst="rect">
            <a:avLst/>
          </a:prstGeom>
          <a:noFill/>
          <a:ln>
            <a:noFill/>
          </a:ln>
        </p:spPr>
      </p:pic>
      <p:sp>
        <p:nvSpPr>
          <p:cNvPr id="530" name="Shape 530"/>
          <p:cNvSpPr txBox="1"/>
          <p:nvPr/>
        </p:nvSpPr>
        <p:spPr>
          <a:xfrm>
            <a:off x="7829550" y="6562725"/>
            <a:ext cx="1314449"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1-15, p. 23</a:t>
            </a:r>
          </a:p>
        </p:txBody>
      </p:sp>
      <p:sp>
        <p:nvSpPr>
          <p:cNvPr id="531" name="Shape 531"/>
          <p:cNvSpPr txBox="1"/>
          <p:nvPr/>
        </p:nvSpPr>
        <p:spPr>
          <a:xfrm>
            <a:off x="3886200" y="0"/>
            <a:ext cx="13398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rgbClr val="3682CA"/>
                </a:solidFill>
                <a:latin typeface="Arial"/>
                <a:ea typeface="Arial"/>
                <a:cs typeface="Arial"/>
                <a:sym typeface="Arial"/>
              </a:rPr>
              <a:t>Trade-Offs</a:t>
            </a:r>
          </a:p>
        </p:txBody>
      </p:sp>
      <p:sp>
        <p:nvSpPr>
          <p:cNvPr id="532" name="Shape 532"/>
          <p:cNvSpPr txBox="1"/>
          <p:nvPr/>
        </p:nvSpPr>
        <p:spPr>
          <a:xfrm>
            <a:off x="3078161" y="349250"/>
            <a:ext cx="3017837"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rgbClr val="3682CA"/>
                </a:solidFill>
                <a:latin typeface="Arial"/>
                <a:ea typeface="Arial"/>
                <a:cs typeface="Arial"/>
                <a:sym typeface="Arial"/>
              </a:rPr>
              <a:t>Industrial-Medical Revolution</a:t>
            </a:r>
          </a:p>
        </p:txBody>
      </p:sp>
      <p:sp>
        <p:nvSpPr>
          <p:cNvPr id="533" name="Shape 533"/>
          <p:cNvSpPr txBox="1"/>
          <p:nvPr/>
        </p:nvSpPr>
        <p:spPr>
          <a:xfrm>
            <a:off x="2590800" y="749300"/>
            <a:ext cx="1336675"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lt1"/>
                </a:solidFill>
                <a:latin typeface="Arial"/>
                <a:ea typeface="Arial"/>
                <a:cs typeface="Arial"/>
                <a:sym typeface="Arial"/>
              </a:rPr>
              <a:t>Advantages</a:t>
            </a:r>
          </a:p>
        </p:txBody>
      </p:sp>
      <p:sp>
        <p:nvSpPr>
          <p:cNvPr id="534" name="Shape 534"/>
          <p:cNvSpPr txBox="1"/>
          <p:nvPr/>
        </p:nvSpPr>
        <p:spPr>
          <a:xfrm>
            <a:off x="4832350" y="749300"/>
            <a:ext cx="1619249"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lt1"/>
                </a:solidFill>
                <a:latin typeface="Arial"/>
                <a:ea typeface="Arial"/>
                <a:cs typeface="Arial"/>
                <a:sym typeface="Arial"/>
              </a:rPr>
              <a:t>DIsadvantages</a:t>
            </a:r>
          </a:p>
        </p:txBody>
      </p:sp>
      <p:sp>
        <p:nvSpPr>
          <p:cNvPr id="535" name="Shape 535"/>
          <p:cNvSpPr txBox="1"/>
          <p:nvPr/>
        </p:nvSpPr>
        <p:spPr>
          <a:xfrm>
            <a:off x="914400" y="1185862"/>
            <a:ext cx="3368674"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Mass production of useful and affordable products</a:t>
            </a:r>
          </a:p>
        </p:txBody>
      </p:sp>
      <p:sp>
        <p:nvSpPr>
          <p:cNvPr id="536" name="Shape 536"/>
          <p:cNvSpPr txBox="1"/>
          <p:nvPr/>
        </p:nvSpPr>
        <p:spPr>
          <a:xfrm>
            <a:off x="914400" y="2209800"/>
            <a:ext cx="3216275"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Higher standard of living for many</a:t>
            </a:r>
          </a:p>
        </p:txBody>
      </p:sp>
      <p:sp>
        <p:nvSpPr>
          <p:cNvPr id="537" name="Shape 537"/>
          <p:cNvSpPr txBox="1"/>
          <p:nvPr/>
        </p:nvSpPr>
        <p:spPr>
          <a:xfrm>
            <a:off x="914400" y="3048000"/>
            <a:ext cx="3140074"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Greatly increased agricultural production</a:t>
            </a:r>
          </a:p>
        </p:txBody>
      </p:sp>
      <p:sp>
        <p:nvSpPr>
          <p:cNvPr id="538" name="Shape 538"/>
          <p:cNvSpPr txBox="1"/>
          <p:nvPr/>
        </p:nvSpPr>
        <p:spPr>
          <a:xfrm>
            <a:off x="914400" y="3962400"/>
            <a:ext cx="25717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Lower infant mortality</a:t>
            </a:r>
          </a:p>
        </p:txBody>
      </p:sp>
      <p:sp>
        <p:nvSpPr>
          <p:cNvPr id="539" name="Shape 539"/>
          <p:cNvSpPr txBox="1"/>
          <p:nvPr/>
        </p:nvSpPr>
        <p:spPr>
          <a:xfrm>
            <a:off x="914400" y="4572000"/>
            <a:ext cx="2662236"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Longer life expectancy</a:t>
            </a:r>
          </a:p>
        </p:txBody>
      </p:sp>
      <p:sp>
        <p:nvSpPr>
          <p:cNvPr id="540" name="Shape 540"/>
          <p:cNvSpPr txBox="1"/>
          <p:nvPr/>
        </p:nvSpPr>
        <p:spPr>
          <a:xfrm>
            <a:off x="914400" y="5334000"/>
            <a:ext cx="26733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Increased urbanization</a:t>
            </a:r>
          </a:p>
        </p:txBody>
      </p:sp>
      <p:sp>
        <p:nvSpPr>
          <p:cNvPr id="541" name="Shape 541"/>
          <p:cNvSpPr txBox="1"/>
          <p:nvPr/>
        </p:nvSpPr>
        <p:spPr>
          <a:xfrm>
            <a:off x="914400" y="6019800"/>
            <a:ext cx="2606674"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Lower rate of population growth</a:t>
            </a:r>
          </a:p>
        </p:txBody>
      </p:sp>
      <p:sp>
        <p:nvSpPr>
          <p:cNvPr id="542" name="Shape 542"/>
          <p:cNvSpPr txBox="1"/>
          <p:nvPr/>
        </p:nvSpPr>
        <p:spPr>
          <a:xfrm>
            <a:off x="5105400" y="1185862"/>
            <a:ext cx="2835274"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Increased air pollution</a:t>
            </a:r>
          </a:p>
        </p:txBody>
      </p:sp>
      <p:sp>
        <p:nvSpPr>
          <p:cNvPr id="543" name="Shape 543"/>
          <p:cNvSpPr txBox="1"/>
          <p:nvPr/>
        </p:nvSpPr>
        <p:spPr>
          <a:xfrm>
            <a:off x="5105400" y="2743200"/>
            <a:ext cx="32448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Increased waste pollution</a:t>
            </a:r>
          </a:p>
        </p:txBody>
      </p:sp>
      <p:sp>
        <p:nvSpPr>
          <p:cNvPr id="544" name="Shape 544"/>
          <p:cNvSpPr txBox="1"/>
          <p:nvPr/>
        </p:nvSpPr>
        <p:spPr>
          <a:xfrm>
            <a:off x="5105400" y="3429000"/>
            <a:ext cx="30480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Soil depletion and degradation</a:t>
            </a:r>
          </a:p>
        </p:txBody>
      </p:sp>
      <p:sp>
        <p:nvSpPr>
          <p:cNvPr id="545" name="Shape 545"/>
          <p:cNvSpPr txBox="1"/>
          <p:nvPr/>
        </p:nvSpPr>
        <p:spPr>
          <a:xfrm>
            <a:off x="5105400" y="4267200"/>
            <a:ext cx="26860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Groundwater depletion</a:t>
            </a:r>
          </a:p>
        </p:txBody>
      </p:sp>
      <p:sp>
        <p:nvSpPr>
          <p:cNvPr id="546" name="Shape 546"/>
          <p:cNvSpPr txBox="1"/>
          <p:nvPr/>
        </p:nvSpPr>
        <p:spPr>
          <a:xfrm>
            <a:off x="5105400" y="4953000"/>
            <a:ext cx="30480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Habitat destruction and degradation</a:t>
            </a:r>
          </a:p>
        </p:txBody>
      </p:sp>
      <p:sp>
        <p:nvSpPr>
          <p:cNvPr id="547" name="Shape 547"/>
          <p:cNvSpPr txBox="1"/>
          <p:nvPr/>
        </p:nvSpPr>
        <p:spPr>
          <a:xfrm>
            <a:off x="5105400" y="6019800"/>
            <a:ext cx="2606674"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Biodiversity depletion</a:t>
            </a:r>
          </a:p>
        </p:txBody>
      </p:sp>
      <p:sp>
        <p:nvSpPr>
          <p:cNvPr id="548" name="Shape 548"/>
          <p:cNvSpPr txBox="1"/>
          <p:nvPr/>
        </p:nvSpPr>
        <p:spPr>
          <a:xfrm>
            <a:off x="5105400" y="1752600"/>
            <a:ext cx="3429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Increased water pollution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Updates Online</a:t>
            </a:r>
          </a:p>
        </p:txBody>
      </p:sp>
      <p:sp>
        <p:nvSpPr>
          <p:cNvPr id="123" name="Shape 123"/>
          <p:cNvSpPr txBox="1">
            <a:spLocks noGrp="1"/>
          </p:cNvSpPr>
          <p:nvPr>
            <p:ph type="body" idx="1"/>
          </p:nvPr>
        </p:nvSpPr>
        <p:spPr>
          <a:xfrm>
            <a:off x="228600" y="1371600"/>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hlink"/>
              </a:buClr>
              <a:buSzPct val="25000"/>
              <a:buFont typeface="Arial"/>
              <a:buNone/>
            </a:pPr>
            <a:r>
              <a:rPr lang="en-US" sz="2000" b="0" i="0" u="none" strike="noStrike" cap="none">
                <a:solidFill>
                  <a:srgbClr val="FFFFFF"/>
                </a:solidFill>
                <a:latin typeface="Arial"/>
                <a:ea typeface="Arial"/>
                <a:cs typeface="Arial"/>
                <a:sym typeface="Arial"/>
              </a:rPr>
              <a:t>	The latest references for topics covered in this section can be found at the book companion website. Log in to the book’s e-resources page at www.thomsonedu.com to access InfoTrac articles. </a:t>
            </a:r>
          </a:p>
          <a:p>
            <a:pPr marL="0" marR="0" lvl="0" indent="0" algn="l" rtl="0">
              <a:lnSpc>
                <a:spcPct val="100000"/>
              </a:lnSpc>
              <a:spcBef>
                <a:spcPts val="640"/>
              </a:spcBef>
              <a:spcAft>
                <a:spcPts val="0"/>
              </a:spcAft>
              <a:buClr>
                <a:schemeClr val="hlink"/>
              </a:buClr>
              <a:buSzPct val="48437"/>
              <a:buFont typeface="Arial"/>
              <a:buNone/>
            </a:pPr>
            <a:endParaRPr sz="3200" b="0" i="0" u="none" strike="noStrike" cap="none">
              <a:solidFill>
                <a:srgbClr val="FFFFFF"/>
              </a:solidFill>
              <a:latin typeface="Arial"/>
              <a:ea typeface="Arial"/>
              <a:cs typeface="Arial"/>
              <a:sym typeface="Arial"/>
            </a:endParaRPr>
          </a:p>
          <a:p>
            <a:pPr marL="0" marR="0" lvl="0" indent="0" algn="l" rtl="0">
              <a:lnSpc>
                <a:spcPct val="100000"/>
              </a:lnSpc>
              <a:spcBef>
                <a:spcPts val="480"/>
              </a:spcBef>
              <a:spcAft>
                <a:spcPts val="0"/>
              </a:spcAft>
              <a:buClr>
                <a:schemeClr val="hlink"/>
              </a:buClr>
              <a:buSzPct val="47916"/>
              <a:buFont typeface="Arial"/>
              <a:buChar char="●"/>
            </a:pPr>
            <a:r>
              <a:rPr lang="en-US" sz="2400" b="0" i="0" u="none" strike="noStrike" cap="none">
                <a:solidFill>
                  <a:srgbClr val="FFFFFF"/>
                </a:solidFill>
                <a:latin typeface="Arial"/>
                <a:ea typeface="Arial"/>
                <a:cs typeface="Arial"/>
                <a:sym typeface="Arial"/>
              </a:rPr>
              <a:t>InfoTrac: Rescuing a planet under stress. Lester R. Brown. </a:t>
            </a:r>
            <a:r>
              <a:rPr lang="en-US" sz="2400" b="0" i="1" u="none" strike="noStrike" cap="none">
                <a:solidFill>
                  <a:srgbClr val="FFFFFF"/>
                </a:solidFill>
                <a:latin typeface="Arial"/>
                <a:ea typeface="Arial"/>
                <a:cs typeface="Arial"/>
                <a:sym typeface="Arial"/>
              </a:rPr>
              <a:t>The Futurist</a:t>
            </a:r>
            <a:r>
              <a:rPr lang="en-US" sz="2400" b="0" i="0" u="none" strike="noStrike" cap="none">
                <a:solidFill>
                  <a:srgbClr val="FFFFFF"/>
                </a:solidFill>
                <a:latin typeface="Arial"/>
                <a:ea typeface="Arial"/>
                <a:cs typeface="Arial"/>
                <a:sym typeface="Arial"/>
              </a:rPr>
              <a:t>, July-August 2006 v40 i4 p18(12). </a:t>
            </a:r>
          </a:p>
          <a:p>
            <a:pPr marL="0" marR="0" lvl="0" indent="0" algn="l" rtl="0">
              <a:lnSpc>
                <a:spcPct val="100000"/>
              </a:lnSpc>
              <a:spcBef>
                <a:spcPts val="480"/>
              </a:spcBef>
              <a:spcAft>
                <a:spcPts val="0"/>
              </a:spcAft>
              <a:buClr>
                <a:schemeClr val="hlink"/>
              </a:buClr>
              <a:buSzPct val="47916"/>
              <a:buFont typeface="Arial"/>
              <a:buChar char="●"/>
            </a:pPr>
            <a:r>
              <a:rPr lang="en-US" sz="2400" b="0" i="0" u="none" strike="noStrike" cap="none">
                <a:solidFill>
                  <a:srgbClr val="FFFFFF"/>
                </a:solidFill>
                <a:latin typeface="Arial"/>
                <a:ea typeface="Arial"/>
                <a:cs typeface="Arial"/>
                <a:sym typeface="Arial"/>
              </a:rPr>
              <a:t>InfoTrac: Save the planet. Tod Goldberg. </a:t>
            </a:r>
            <a:r>
              <a:rPr lang="en-US" sz="2400" b="0" i="1" u="none" strike="noStrike" cap="none">
                <a:solidFill>
                  <a:srgbClr val="FFFFFF"/>
                </a:solidFill>
                <a:latin typeface="Arial"/>
                <a:ea typeface="Arial"/>
                <a:cs typeface="Arial"/>
                <a:sym typeface="Arial"/>
              </a:rPr>
              <a:t>Better Nutrition</a:t>
            </a:r>
            <a:r>
              <a:rPr lang="en-US" sz="2400" b="0" i="0" u="none" strike="noStrike" cap="none">
                <a:solidFill>
                  <a:srgbClr val="FFFFFF"/>
                </a:solidFill>
                <a:latin typeface="Arial"/>
                <a:ea typeface="Arial"/>
                <a:cs typeface="Arial"/>
                <a:sym typeface="Arial"/>
              </a:rPr>
              <a:t>, April 2006 v68 i4 p56(1).</a:t>
            </a:r>
          </a:p>
          <a:p>
            <a:pPr marL="0" marR="0" lvl="0" indent="0" algn="l" rtl="0">
              <a:lnSpc>
                <a:spcPct val="100000"/>
              </a:lnSpc>
              <a:spcBef>
                <a:spcPts val="480"/>
              </a:spcBef>
              <a:spcAft>
                <a:spcPts val="0"/>
              </a:spcAft>
              <a:buClr>
                <a:schemeClr val="hlink"/>
              </a:buClr>
              <a:buSzPct val="47916"/>
              <a:buFont typeface="Arial"/>
              <a:buChar char="●"/>
            </a:pPr>
            <a:r>
              <a:rPr lang="en-US" sz="2400" b="0" i="0" u="none" strike="noStrike" cap="none">
                <a:solidFill>
                  <a:srgbClr val="FFFFFF"/>
                </a:solidFill>
                <a:latin typeface="Arial"/>
                <a:ea typeface="Arial"/>
                <a:cs typeface="Arial"/>
                <a:sym typeface="Arial"/>
              </a:rPr>
              <a:t>InfoTrac: Redefining American Beauty, by the Yard. Patricia Leigh Brown. </a:t>
            </a:r>
            <a:r>
              <a:rPr lang="en-US" sz="2400" b="0" i="1" u="none" strike="noStrike" cap="none">
                <a:solidFill>
                  <a:srgbClr val="FFFFFF"/>
                </a:solidFill>
                <a:latin typeface="Arial"/>
                <a:ea typeface="Arial"/>
                <a:cs typeface="Arial"/>
                <a:sym typeface="Arial"/>
              </a:rPr>
              <a:t>The New York Times</a:t>
            </a:r>
            <a:r>
              <a:rPr lang="en-US" sz="2400" b="0" i="0" u="none" strike="noStrike" cap="none">
                <a:solidFill>
                  <a:srgbClr val="FFFFFF"/>
                </a:solidFill>
                <a:latin typeface="Arial"/>
                <a:ea typeface="Arial"/>
                <a:cs typeface="Arial"/>
                <a:sym typeface="Arial"/>
              </a:rPr>
              <a:t>, July 13, 2006 pF1(L).</a:t>
            </a:r>
          </a:p>
          <a:p>
            <a:pPr marL="0" marR="0" lvl="0" indent="0" algn="l" rtl="0">
              <a:lnSpc>
                <a:spcPct val="100000"/>
              </a:lnSpc>
              <a:spcBef>
                <a:spcPts val="480"/>
              </a:spcBef>
              <a:spcAft>
                <a:spcPts val="0"/>
              </a:spcAft>
              <a:buClr>
                <a:schemeClr val="hlink"/>
              </a:buClr>
              <a:buSzPct val="47916"/>
              <a:buFont typeface="Arial"/>
              <a:buChar char="●"/>
            </a:pPr>
            <a:r>
              <a:rPr lang="en-US" sz="2400" b="0" i="0" u="none" strike="noStrike" cap="none">
                <a:solidFill>
                  <a:srgbClr val="FFFFFF"/>
                </a:solidFill>
                <a:latin typeface="Arial"/>
                <a:ea typeface="Arial"/>
                <a:cs typeface="Arial"/>
                <a:sym typeface="Arial"/>
              </a:rPr>
              <a:t>Ideal Bite</a:t>
            </a:r>
          </a:p>
          <a:p>
            <a:pPr marL="0" marR="0" lvl="0" indent="0" algn="l" rtl="0">
              <a:lnSpc>
                <a:spcPct val="100000"/>
              </a:lnSpc>
              <a:spcBef>
                <a:spcPts val="480"/>
              </a:spcBef>
              <a:spcAft>
                <a:spcPts val="0"/>
              </a:spcAft>
              <a:buClr>
                <a:schemeClr val="hlink"/>
              </a:buClr>
              <a:buSzPct val="47916"/>
              <a:buFont typeface="Arial"/>
              <a:buChar char="●"/>
            </a:pPr>
            <a:r>
              <a:rPr lang="en-US" sz="2400" b="0" i="0" u="none" strike="noStrike" cap="none">
                <a:solidFill>
                  <a:srgbClr val="FFFFFF"/>
                </a:solidFill>
                <a:latin typeface="Arial"/>
                <a:ea typeface="Arial"/>
                <a:cs typeface="Arial"/>
                <a:sym typeface="Arial"/>
              </a:rPr>
              <a:t>Treehugger</a:t>
            </a:r>
          </a:p>
          <a:p>
            <a:pPr marL="0" marR="0" lvl="0" indent="0" algn="l" rtl="0">
              <a:lnSpc>
                <a:spcPct val="100000"/>
              </a:lnSpc>
              <a:spcBef>
                <a:spcPts val="480"/>
              </a:spcBef>
              <a:spcAft>
                <a:spcPts val="0"/>
              </a:spcAft>
              <a:buClr>
                <a:schemeClr val="hlink"/>
              </a:buClr>
              <a:buSzPct val="47916"/>
              <a:buFont typeface="Arial"/>
              <a:buChar char="●"/>
            </a:pPr>
            <a:r>
              <a:rPr lang="en-US" sz="2400" b="0" i="0" u="none" strike="noStrike" cap="none">
                <a:solidFill>
                  <a:srgbClr val="FFFFFF"/>
                </a:solidFill>
                <a:latin typeface="Arial"/>
                <a:ea typeface="Arial"/>
                <a:cs typeface="Arial"/>
                <a:sym typeface="Arial"/>
              </a:rPr>
              <a:t>Earth Day Network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SUSTAINABILITY AND</a:t>
            </a:r>
            <a:br>
              <a:rPr lang="en-US" sz="4000" b="0" i="0" u="none" strike="noStrike" cap="none">
                <a:solidFill>
                  <a:schemeClr val="folHlink"/>
                </a:solidFill>
                <a:latin typeface="Arial"/>
                <a:ea typeface="Arial"/>
                <a:cs typeface="Arial"/>
                <a:sym typeface="Arial"/>
              </a:rPr>
            </a:br>
            <a:r>
              <a:rPr lang="en-US" sz="4000" b="0" i="0" u="none" strike="noStrike" cap="none">
                <a:solidFill>
                  <a:schemeClr val="folHlink"/>
                </a:solidFill>
                <a:latin typeface="Arial"/>
                <a:ea typeface="Arial"/>
                <a:cs typeface="Arial"/>
                <a:sym typeface="Arial"/>
              </a:rPr>
              <a:t>ENVIRONMENTAL WORLDVIEWS</a:t>
            </a:r>
          </a:p>
        </p:txBody>
      </p:sp>
      <p:sp>
        <p:nvSpPr>
          <p:cNvPr id="554" name="Shape 554"/>
          <p:cNvSpPr txBox="1">
            <a:spLocks noGrp="1"/>
          </p:cNvSpPr>
          <p:nvPr>
            <p:ph type="body" idx="1"/>
          </p:nvPr>
        </p:nvSpPr>
        <p:spPr>
          <a:xfrm>
            <a:off x="409575" y="1538287"/>
            <a:ext cx="8734424" cy="3521074"/>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Technological optimists: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suggest that human ingenuity will keep the environment sustainable.</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Environmental pessimists: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overstate the problems where our environmental situation seems hopeless.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How Would You Vote?</a:t>
            </a:r>
          </a:p>
        </p:txBody>
      </p:sp>
      <p:sp>
        <p:nvSpPr>
          <p:cNvPr id="560" name="Shape 560"/>
          <p:cNvSpPr txBox="1">
            <a:spLocks noGrp="1"/>
          </p:cNvSpPr>
          <p:nvPr>
            <p:ph type="body" idx="1"/>
          </p:nvPr>
        </p:nvSpPr>
        <p:spPr>
          <a:xfrm>
            <a:off x="228600" y="1371600"/>
            <a:ext cx="8734424" cy="5257799"/>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hlink"/>
              </a:buClr>
              <a:buSzPct val="25000"/>
              <a:buFont typeface="Arial"/>
              <a:buNone/>
            </a:pPr>
            <a:r>
              <a:rPr lang="en-US" sz="2000" b="0" i="0" u="none" strike="noStrike" cap="none">
                <a:solidFill>
                  <a:srgbClr val="FFFFFF"/>
                </a:solidFill>
                <a:latin typeface="Arial"/>
                <a:ea typeface="Arial"/>
                <a:cs typeface="Arial"/>
                <a:sym typeface="Arial"/>
              </a:rPr>
              <a:t>	To conduct an instant in-class survey using a classroom response system, access “JoinIn Clicker Content” from the PowerLecture main menu for Living in the Environment. </a:t>
            </a:r>
          </a:p>
          <a:p>
            <a:pPr marL="0" marR="0" lvl="0" indent="0" algn="l" rtl="0">
              <a:lnSpc>
                <a:spcPct val="100000"/>
              </a:lnSpc>
              <a:spcBef>
                <a:spcPts val="640"/>
              </a:spcBef>
              <a:spcAft>
                <a:spcPts val="0"/>
              </a:spcAft>
              <a:buClr>
                <a:schemeClr val="hlink"/>
              </a:buClr>
              <a:buSzPct val="48437"/>
              <a:buFont typeface="Arial"/>
              <a:buNone/>
            </a:pPr>
            <a:endParaRPr sz="3200" b="0" i="0" u="none" strike="noStrike" cap="none">
              <a:solidFill>
                <a:srgbClr val="FFFFFF"/>
              </a:solidFill>
              <a:latin typeface="Arial"/>
              <a:ea typeface="Arial"/>
              <a:cs typeface="Arial"/>
              <a:sym typeface="Arial"/>
            </a:endParaRPr>
          </a:p>
          <a:p>
            <a:pPr marL="0" marR="0" lvl="0" indent="0" algn="l" rtl="0">
              <a:lnSpc>
                <a:spcPct val="9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Is the society you live in on an unsustainable path?</a:t>
            </a:r>
          </a:p>
          <a:p>
            <a:pPr marL="742950" marR="0" lvl="1" indent="-285750" algn="l" rtl="0">
              <a:lnSpc>
                <a:spcPct val="9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a. Yes: Without readily available green products and services, converting to a sustainable society is unrealistic.</a:t>
            </a:r>
          </a:p>
          <a:p>
            <a:pPr marL="742950" marR="0" lvl="1" indent="-285750" algn="l" rtl="0">
              <a:lnSpc>
                <a:spcPct val="9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b. Not entirely: I'm doing what I can to improve sustainability, including recycling and using less energy.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142875" y="400050"/>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Four Scientific Principles of Sustainability: Copy Nature</a:t>
            </a:r>
          </a:p>
        </p:txBody>
      </p:sp>
      <p:sp>
        <p:nvSpPr>
          <p:cNvPr id="566" name="Shape 566"/>
          <p:cNvSpPr txBox="1"/>
          <p:nvPr/>
        </p:nvSpPr>
        <p:spPr>
          <a:xfrm>
            <a:off x="5068887" y="2489200"/>
            <a:ext cx="4075111" cy="268604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567" name="Shape 567"/>
          <p:cNvSpPr txBox="1"/>
          <p:nvPr/>
        </p:nvSpPr>
        <p:spPr>
          <a:xfrm>
            <a:off x="7645400" y="6540500"/>
            <a:ext cx="1393825"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1-16</a:t>
            </a:r>
          </a:p>
        </p:txBody>
      </p:sp>
      <p:pic>
        <p:nvPicPr>
          <p:cNvPr id="568" name="Shape 568"/>
          <p:cNvPicPr preferRelativeResize="0"/>
          <p:nvPr/>
        </p:nvPicPr>
        <p:blipFill>
          <a:blip r:embed="rId3">
            <a:alphaModFix/>
          </a:blip>
          <a:stretch>
            <a:fillRect/>
          </a:stretch>
        </p:blipFill>
        <p:spPr>
          <a:xfrm>
            <a:off x="0" y="2640011"/>
            <a:ext cx="4981574" cy="42179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2"/>
        <p:cNvGrpSpPr/>
        <p:nvPr/>
      </p:nvGrpSpPr>
      <p:grpSpPr>
        <a:xfrm>
          <a:off x="0" y="0"/>
          <a:ext cx="0" cy="0"/>
          <a:chOff x="0" y="0"/>
          <a:chExt cx="0" cy="0"/>
        </a:xfrm>
      </p:grpSpPr>
      <p:pic>
        <p:nvPicPr>
          <p:cNvPr id="573" name="Shape 573"/>
          <p:cNvPicPr preferRelativeResize="0"/>
          <p:nvPr/>
        </p:nvPicPr>
        <p:blipFill>
          <a:blip r:embed="rId3">
            <a:alphaModFix/>
          </a:blip>
          <a:stretch>
            <a:fillRect/>
          </a:stretch>
        </p:blipFill>
        <p:spPr>
          <a:xfrm>
            <a:off x="504825" y="-14286"/>
            <a:ext cx="8132762" cy="6886575"/>
          </a:xfrm>
          <a:prstGeom prst="rect">
            <a:avLst/>
          </a:prstGeom>
          <a:noFill/>
          <a:ln>
            <a:noFill/>
          </a:ln>
        </p:spPr>
      </p:pic>
      <p:sp>
        <p:nvSpPr>
          <p:cNvPr id="574" name="Shape 57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1-16, p. 24</a:t>
            </a:r>
          </a:p>
        </p:txBody>
      </p:sp>
      <p:sp>
        <p:nvSpPr>
          <p:cNvPr id="575" name="Shape 575"/>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1-16, p. 24</a:t>
            </a:r>
          </a:p>
        </p:txBody>
      </p:sp>
      <p:sp>
        <p:nvSpPr>
          <p:cNvPr id="576" name="Shape 576"/>
          <p:cNvSpPr txBox="1"/>
          <p:nvPr/>
        </p:nvSpPr>
        <p:spPr>
          <a:xfrm>
            <a:off x="2362200" y="1295400"/>
            <a:ext cx="159384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Reliance on</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Solar Energy</a:t>
            </a:r>
          </a:p>
        </p:txBody>
      </p:sp>
      <p:sp>
        <p:nvSpPr>
          <p:cNvPr id="577" name="Shape 577"/>
          <p:cNvSpPr txBox="1"/>
          <p:nvPr/>
        </p:nvSpPr>
        <p:spPr>
          <a:xfrm>
            <a:off x="5181600" y="6242050"/>
            <a:ext cx="22415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Population Control</a:t>
            </a:r>
          </a:p>
        </p:txBody>
      </p:sp>
      <p:sp>
        <p:nvSpPr>
          <p:cNvPr id="578" name="Shape 578"/>
          <p:cNvSpPr txBox="1"/>
          <p:nvPr/>
        </p:nvSpPr>
        <p:spPr>
          <a:xfrm>
            <a:off x="1905000" y="6248400"/>
            <a:ext cx="22034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Nutrient Recycling</a:t>
            </a:r>
          </a:p>
        </p:txBody>
      </p:sp>
      <p:sp>
        <p:nvSpPr>
          <p:cNvPr id="579" name="Shape 579"/>
          <p:cNvSpPr txBox="1"/>
          <p:nvPr/>
        </p:nvSpPr>
        <p:spPr>
          <a:xfrm>
            <a:off x="5257800" y="1295400"/>
            <a:ext cx="14922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Biodiversity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pic>
        <p:nvPicPr>
          <p:cNvPr id="584" name="Shape 584"/>
          <p:cNvPicPr preferRelativeResize="0"/>
          <p:nvPr/>
        </p:nvPicPr>
        <p:blipFill>
          <a:blip r:embed="rId3">
            <a:alphaModFix/>
          </a:blip>
          <a:stretch>
            <a:fillRect/>
          </a:stretch>
        </p:blipFill>
        <p:spPr>
          <a:xfrm>
            <a:off x="757237" y="1717675"/>
            <a:ext cx="3505199" cy="4611687"/>
          </a:xfrm>
          <a:prstGeom prst="rect">
            <a:avLst/>
          </a:prstGeom>
          <a:noFill/>
          <a:ln>
            <a:noFill/>
          </a:ln>
        </p:spPr>
      </p:pic>
      <p:sp>
        <p:nvSpPr>
          <p:cNvPr id="585" name="Shape 585"/>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Aldo Leopold’s Environmental Ethics</a:t>
            </a:r>
          </a:p>
        </p:txBody>
      </p:sp>
      <p:sp>
        <p:nvSpPr>
          <p:cNvPr id="586" name="Shape 586"/>
          <p:cNvSpPr txBox="1">
            <a:spLocks noGrp="1"/>
          </p:cNvSpPr>
          <p:nvPr>
            <p:ph type="body" idx="1"/>
          </p:nvPr>
        </p:nvSpPr>
        <p:spPr>
          <a:xfrm>
            <a:off x="4351337" y="1600200"/>
            <a:ext cx="4545012"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Individuals matter.</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 land is to be loved and respected is an extension of ethics.</a:t>
            </a:r>
          </a:p>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We abuse land because we regard it as a commodity…</a:t>
            </a:r>
          </a:p>
        </p:txBody>
      </p:sp>
      <p:sp>
        <p:nvSpPr>
          <p:cNvPr id="587" name="Shape 587"/>
          <p:cNvSpPr txBox="1"/>
          <p:nvPr/>
        </p:nvSpPr>
        <p:spPr>
          <a:xfrm>
            <a:off x="7645400" y="6540500"/>
            <a:ext cx="1393825"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pic>
        <p:nvPicPr>
          <p:cNvPr id="592" name="Shape 592"/>
          <p:cNvPicPr preferRelativeResize="0"/>
          <p:nvPr/>
        </p:nvPicPr>
        <p:blipFill>
          <a:blip r:embed="rId3">
            <a:alphaModFix/>
          </a:blip>
          <a:stretch>
            <a:fillRect/>
          </a:stretch>
        </p:blipFill>
        <p:spPr>
          <a:xfrm>
            <a:off x="4487862" y="1414462"/>
            <a:ext cx="4057649" cy="5126036"/>
          </a:xfrm>
          <a:prstGeom prst="rect">
            <a:avLst/>
          </a:prstGeom>
          <a:noFill/>
          <a:ln>
            <a:noFill/>
          </a:ln>
        </p:spPr>
      </p:pic>
      <p:sp>
        <p:nvSpPr>
          <p:cNvPr id="593" name="Shape 593"/>
          <p:cNvSpPr txBox="1">
            <a:spLocks noGrp="1"/>
          </p:cNvSpPr>
          <p:nvPr>
            <p:ph type="title"/>
          </p:nvPr>
        </p:nvSpPr>
        <p:spPr>
          <a:xfrm>
            <a:off x="228600" y="68261"/>
            <a:ext cx="8763000" cy="13398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Implications of the Four Scientific Principles of Sustainability</a:t>
            </a:r>
          </a:p>
        </p:txBody>
      </p:sp>
      <p:sp>
        <p:nvSpPr>
          <p:cNvPr id="594" name="Shape 594"/>
          <p:cNvSpPr txBox="1"/>
          <p:nvPr/>
        </p:nvSpPr>
        <p:spPr>
          <a:xfrm>
            <a:off x="6564311" y="6540500"/>
            <a:ext cx="24749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Figures 1-17 and 1-18</a:t>
            </a:r>
          </a:p>
        </p:txBody>
      </p:sp>
      <p:pic>
        <p:nvPicPr>
          <p:cNvPr id="595" name="Shape 595"/>
          <p:cNvPicPr preferRelativeResize="0"/>
          <p:nvPr/>
        </p:nvPicPr>
        <p:blipFill>
          <a:blip r:embed="rId4">
            <a:alphaModFix/>
          </a:blip>
          <a:stretch>
            <a:fillRect/>
          </a:stretch>
        </p:blipFill>
        <p:spPr>
          <a:xfrm>
            <a:off x="466725" y="1428750"/>
            <a:ext cx="3562350" cy="5429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9"/>
        <p:cNvGrpSpPr/>
        <p:nvPr/>
      </p:nvGrpSpPr>
      <p:grpSpPr>
        <a:xfrm>
          <a:off x="0" y="0"/>
          <a:ext cx="0" cy="0"/>
          <a:chOff x="0" y="0"/>
          <a:chExt cx="0" cy="0"/>
        </a:xfrm>
      </p:grpSpPr>
      <p:sp>
        <p:nvSpPr>
          <p:cNvPr id="600" name="Shape 600"/>
          <p:cNvSpPr/>
          <p:nvPr/>
        </p:nvSpPr>
        <p:spPr>
          <a:xfrm>
            <a:off x="1219200" y="1143000"/>
            <a:ext cx="6629400" cy="5714999"/>
          </a:xfrm>
          <a:prstGeom prst="rect">
            <a:avLst/>
          </a:prstGeom>
          <a:solidFill>
            <a:srgbClr val="FFFFCE"/>
          </a:solidFill>
          <a:ln>
            <a:noFill/>
          </a:ln>
        </p:spPr>
        <p:txBody>
          <a:bodyPr lIns="91425" tIns="45700" rIns="91425" bIns="45700" anchor="ctr" anchorCtr="0">
            <a:noAutofit/>
          </a:bodyPr>
          <a:lstStyle/>
          <a:p>
            <a:pPr lvl="0">
              <a:spcBef>
                <a:spcPts val="0"/>
              </a:spcBef>
              <a:buNone/>
            </a:pPr>
            <a:endParaRPr/>
          </a:p>
        </p:txBody>
      </p:sp>
      <p:pic>
        <p:nvPicPr>
          <p:cNvPr id="601" name="Shape 601"/>
          <p:cNvPicPr preferRelativeResize="0"/>
          <p:nvPr/>
        </p:nvPicPr>
        <p:blipFill>
          <a:blip r:embed="rId3">
            <a:alphaModFix/>
          </a:blip>
          <a:stretch>
            <a:fillRect/>
          </a:stretch>
        </p:blipFill>
        <p:spPr>
          <a:xfrm>
            <a:off x="2349500" y="-12700"/>
            <a:ext cx="4508500" cy="6870700"/>
          </a:xfrm>
          <a:prstGeom prst="rect">
            <a:avLst/>
          </a:prstGeom>
          <a:noFill/>
          <a:ln>
            <a:noFill/>
          </a:ln>
        </p:spPr>
      </p:pic>
      <p:sp>
        <p:nvSpPr>
          <p:cNvPr id="602" name="Shape 60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1-17, p. 25</a:t>
            </a:r>
          </a:p>
        </p:txBody>
      </p:sp>
      <p:sp>
        <p:nvSpPr>
          <p:cNvPr id="603" name="Shape 603"/>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1-17, p. 25</a:t>
            </a:r>
          </a:p>
        </p:txBody>
      </p:sp>
      <p:sp>
        <p:nvSpPr>
          <p:cNvPr id="604" name="Shape 604"/>
          <p:cNvSpPr txBox="1"/>
          <p:nvPr/>
        </p:nvSpPr>
        <p:spPr>
          <a:xfrm>
            <a:off x="5029200" y="4976812"/>
            <a:ext cx="2971799" cy="182562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Reduce human births and wasteful resource</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use to prevent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environmental overload and depletion and degradation of resources.</a:t>
            </a:r>
          </a:p>
        </p:txBody>
      </p:sp>
      <p:sp>
        <p:nvSpPr>
          <p:cNvPr id="605" name="Shape 605"/>
          <p:cNvSpPr txBox="1"/>
          <p:nvPr/>
        </p:nvSpPr>
        <p:spPr>
          <a:xfrm>
            <a:off x="1204912" y="4811712"/>
            <a:ext cx="2590800" cy="15779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Controls a species’</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population  size and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resource use by interactions with its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environment and other species.</a:t>
            </a:r>
          </a:p>
        </p:txBody>
      </p:sp>
      <p:sp>
        <p:nvSpPr>
          <p:cNvPr id="606" name="Shape 606"/>
          <p:cNvSpPr txBox="1"/>
          <p:nvPr/>
        </p:nvSpPr>
        <p:spPr>
          <a:xfrm>
            <a:off x="1184275" y="1219200"/>
            <a:ext cx="2895600" cy="5873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Runs on renewable</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solar energy.</a:t>
            </a:r>
          </a:p>
        </p:txBody>
      </p:sp>
      <p:sp>
        <p:nvSpPr>
          <p:cNvPr id="607" name="Shape 607"/>
          <p:cNvSpPr txBox="1"/>
          <p:nvPr/>
        </p:nvSpPr>
        <p:spPr>
          <a:xfrm>
            <a:off x="4953000" y="1223962"/>
            <a:ext cx="3048000" cy="5873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Rely mostly on renewable solar energy.</a:t>
            </a:r>
          </a:p>
        </p:txBody>
      </p:sp>
      <p:sp>
        <p:nvSpPr>
          <p:cNvPr id="608" name="Shape 608"/>
          <p:cNvSpPr txBox="1"/>
          <p:nvPr/>
        </p:nvSpPr>
        <p:spPr>
          <a:xfrm>
            <a:off x="1189037" y="1981200"/>
            <a:ext cx="2362200" cy="10826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Recycles nutrients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and wastes. There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is little waste in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nature. </a:t>
            </a:r>
          </a:p>
        </p:txBody>
      </p:sp>
      <p:sp>
        <p:nvSpPr>
          <p:cNvPr id="609" name="Shape 609"/>
          <p:cNvSpPr txBox="1"/>
          <p:nvPr/>
        </p:nvSpPr>
        <p:spPr>
          <a:xfrm>
            <a:off x="1184275" y="3276600"/>
            <a:ext cx="2590800" cy="10826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Uses biodiversity to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maintain itself and adapt to new environ-</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mental conditions.</a:t>
            </a:r>
          </a:p>
        </p:txBody>
      </p:sp>
      <p:sp>
        <p:nvSpPr>
          <p:cNvPr id="610" name="Shape 610"/>
          <p:cNvSpPr txBox="1"/>
          <p:nvPr/>
        </p:nvSpPr>
        <p:spPr>
          <a:xfrm>
            <a:off x="5029200" y="2062161"/>
            <a:ext cx="2743199" cy="83502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Prevent and reduce</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pollution and recycle</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and reuse resources.</a:t>
            </a:r>
          </a:p>
        </p:txBody>
      </p:sp>
      <p:sp>
        <p:nvSpPr>
          <p:cNvPr id="611" name="Shape 611"/>
          <p:cNvSpPr txBox="1"/>
          <p:nvPr/>
        </p:nvSpPr>
        <p:spPr>
          <a:xfrm>
            <a:off x="5029200" y="3148011"/>
            <a:ext cx="2895600" cy="15779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Preserve biodiversity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by protecting ecosystem services and habitats </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and preventing premature extinction of species.</a:t>
            </a:r>
          </a:p>
        </p:txBody>
      </p:sp>
      <p:sp>
        <p:nvSpPr>
          <p:cNvPr id="612" name="Shape 612"/>
          <p:cNvSpPr txBox="1"/>
          <p:nvPr/>
        </p:nvSpPr>
        <p:spPr>
          <a:xfrm>
            <a:off x="3959225" y="0"/>
            <a:ext cx="1225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rgbClr val="008040"/>
                </a:solidFill>
                <a:latin typeface="Arial"/>
                <a:ea typeface="Arial"/>
                <a:cs typeface="Arial"/>
                <a:sym typeface="Arial"/>
              </a:rPr>
              <a:t>Solutions</a:t>
            </a:r>
          </a:p>
        </p:txBody>
      </p:sp>
      <p:sp>
        <p:nvSpPr>
          <p:cNvPr id="613" name="Shape 613"/>
          <p:cNvSpPr txBox="1"/>
          <p:nvPr/>
        </p:nvSpPr>
        <p:spPr>
          <a:xfrm>
            <a:off x="3200400" y="381000"/>
            <a:ext cx="3105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rgbClr val="008040"/>
                </a:solidFill>
                <a:latin typeface="Arial"/>
                <a:ea typeface="Arial"/>
                <a:cs typeface="Arial"/>
                <a:sym typeface="Arial"/>
              </a:rPr>
              <a:t>Principles of Sustainability</a:t>
            </a:r>
          </a:p>
        </p:txBody>
      </p:sp>
      <p:sp>
        <p:nvSpPr>
          <p:cNvPr id="614" name="Shape 614"/>
          <p:cNvSpPr txBox="1"/>
          <p:nvPr/>
        </p:nvSpPr>
        <p:spPr>
          <a:xfrm>
            <a:off x="2355850" y="838200"/>
            <a:ext cx="2216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How Nature Works</a:t>
            </a:r>
          </a:p>
        </p:txBody>
      </p:sp>
      <p:sp>
        <p:nvSpPr>
          <p:cNvPr id="615" name="Shape 615"/>
          <p:cNvSpPr txBox="1"/>
          <p:nvPr/>
        </p:nvSpPr>
        <p:spPr>
          <a:xfrm>
            <a:off x="5029200" y="838200"/>
            <a:ext cx="18351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Lessons for Us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9"/>
        <p:cNvGrpSpPr/>
        <p:nvPr/>
      </p:nvGrpSpPr>
      <p:grpSpPr>
        <a:xfrm>
          <a:off x="0" y="0"/>
          <a:ext cx="0" cy="0"/>
          <a:chOff x="0" y="0"/>
          <a:chExt cx="0" cy="0"/>
        </a:xfrm>
      </p:grpSpPr>
      <p:pic>
        <p:nvPicPr>
          <p:cNvPr id="620" name="Shape 620"/>
          <p:cNvPicPr preferRelativeResize="0"/>
          <p:nvPr/>
        </p:nvPicPr>
        <p:blipFill>
          <a:blip r:embed="rId3">
            <a:alphaModFix/>
          </a:blip>
          <a:stretch>
            <a:fillRect/>
          </a:stretch>
        </p:blipFill>
        <p:spPr>
          <a:xfrm>
            <a:off x="1866900" y="12700"/>
            <a:ext cx="5408612" cy="6832600"/>
          </a:xfrm>
          <a:prstGeom prst="rect">
            <a:avLst/>
          </a:prstGeom>
          <a:noFill/>
          <a:ln>
            <a:noFill/>
          </a:ln>
        </p:spPr>
      </p:pic>
      <p:sp>
        <p:nvSpPr>
          <p:cNvPr id="621" name="Shape 621"/>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1-18, p. 25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5"/>
        <p:cNvGrpSpPr/>
        <p:nvPr/>
      </p:nvGrpSpPr>
      <p:grpSpPr>
        <a:xfrm>
          <a:off x="0" y="0"/>
          <a:ext cx="0" cy="0"/>
          <a:chOff x="0" y="0"/>
          <a:chExt cx="0" cy="0"/>
        </a:xfrm>
      </p:grpSpPr>
      <p:sp>
        <p:nvSpPr>
          <p:cNvPr id="626" name="Shape 626"/>
          <p:cNvSpPr txBox="1"/>
          <p:nvPr/>
        </p:nvSpPr>
        <p:spPr>
          <a:xfrm>
            <a:off x="1676400" y="304800"/>
            <a:ext cx="2133599" cy="6035674"/>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500" b="1" i="0" u="none" strike="noStrike" cap="none">
                <a:solidFill>
                  <a:schemeClr val="dk1"/>
                </a:solidFill>
                <a:latin typeface="Arial"/>
                <a:ea typeface="Arial"/>
                <a:cs typeface="Arial"/>
                <a:sym typeface="Arial"/>
              </a:rPr>
              <a:t>Current</a:t>
            </a:r>
          </a:p>
          <a:p>
            <a:pPr marL="0" marR="0" lvl="0" indent="0" algn="ctr" rtl="0">
              <a:spcBef>
                <a:spcPts val="0"/>
              </a:spcBef>
              <a:buSzPct val="25000"/>
              <a:buFont typeface="Arial"/>
              <a:buNone/>
            </a:pPr>
            <a:r>
              <a:rPr lang="en-US" sz="1500" b="1" i="0" u="none" strike="noStrike" cap="none">
                <a:solidFill>
                  <a:schemeClr val="dk1"/>
                </a:solidFill>
                <a:latin typeface="Arial"/>
                <a:ea typeface="Arial"/>
                <a:cs typeface="Arial"/>
                <a:sym typeface="Arial"/>
              </a:rPr>
              <a:t>Emphasis</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Pollution cleanup</a:t>
            </a:r>
          </a:p>
          <a:p>
            <a:pPr lvl="0">
              <a:spcBef>
                <a:spcPts val="0"/>
              </a:spcBef>
              <a:buNone/>
            </a:pPr>
            <a:endParaRPr sz="1500" b="1" i="0" u="none" strike="noStrike" cap="none">
              <a:solidFill>
                <a:schemeClr val="dk1"/>
              </a:solidFill>
              <a:latin typeface="Arial"/>
              <a:ea typeface="Arial"/>
              <a:cs typeface="Arial"/>
              <a:sym typeface="Arial"/>
            </a:endParaRP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Waste disposal (bury or burn)</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Protecting species</a:t>
            </a:r>
          </a:p>
          <a:p>
            <a:pPr lvl="0">
              <a:spcBef>
                <a:spcPts val="0"/>
              </a:spcBef>
              <a:buNone/>
            </a:pPr>
            <a:endParaRPr sz="1500" b="1" i="0" u="none" strike="noStrike" cap="none">
              <a:solidFill>
                <a:schemeClr val="dk1"/>
              </a:solidFill>
              <a:latin typeface="Arial"/>
              <a:ea typeface="Arial"/>
              <a:cs typeface="Arial"/>
              <a:sym typeface="Arial"/>
            </a:endParaRPr>
          </a:p>
          <a:p>
            <a:pPr lvl="0">
              <a:spcBef>
                <a:spcPts val="0"/>
              </a:spcBef>
              <a:buNone/>
            </a:pPr>
            <a:endParaRPr sz="1500" b="1" i="0" u="none" strike="noStrike" cap="none">
              <a:solidFill>
                <a:schemeClr val="dk1"/>
              </a:solidFill>
              <a:latin typeface="Arial"/>
              <a:ea typeface="Arial"/>
              <a:cs typeface="Arial"/>
              <a:sym typeface="Arial"/>
            </a:endParaRP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Environmental degradation</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Increased resource use</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Population growth</a:t>
            </a:r>
          </a:p>
          <a:p>
            <a:pPr lvl="0">
              <a:spcBef>
                <a:spcPts val="0"/>
              </a:spcBef>
              <a:buNone/>
            </a:pPr>
            <a:endParaRPr sz="1500" b="1" i="0" u="none" strike="noStrike" cap="none">
              <a:solidFill>
                <a:schemeClr val="dk1"/>
              </a:solidFill>
              <a:latin typeface="Arial"/>
              <a:ea typeface="Arial"/>
              <a:cs typeface="Arial"/>
              <a:sym typeface="Arial"/>
            </a:endParaRPr>
          </a:p>
          <a:p>
            <a:pPr lvl="0">
              <a:spcBef>
                <a:spcPts val="0"/>
              </a:spcBef>
              <a:buNone/>
            </a:pPr>
            <a:endParaRPr sz="1500" b="1" i="0" u="none" strike="noStrike" cap="none">
              <a:solidFill>
                <a:schemeClr val="dk1"/>
              </a:solidFill>
              <a:latin typeface="Arial"/>
              <a:ea typeface="Arial"/>
              <a:cs typeface="Arial"/>
              <a:sym typeface="Arial"/>
            </a:endParaRP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Depleting and degrading natural capital</a:t>
            </a:r>
          </a:p>
        </p:txBody>
      </p:sp>
      <p:sp>
        <p:nvSpPr>
          <p:cNvPr id="627" name="Shape 627"/>
          <p:cNvSpPr txBox="1"/>
          <p:nvPr/>
        </p:nvSpPr>
        <p:spPr>
          <a:xfrm>
            <a:off x="4724400" y="304800"/>
            <a:ext cx="2286000" cy="6264274"/>
          </a:xfrm>
          <a:prstGeom prst="rect">
            <a:avLst/>
          </a:prstGeom>
          <a:noFill/>
          <a:ln>
            <a:noFill/>
          </a:ln>
        </p:spPr>
        <p:txBody>
          <a:bodyPr lIns="91425" tIns="45700" rIns="91425" bIns="45700" anchor="t" anchorCtr="0">
            <a:noAutofit/>
          </a:bodyPr>
          <a:lstStyle/>
          <a:p>
            <a:pPr marL="0" marR="0" lvl="0" indent="0" algn="ctr" rtl="0">
              <a:spcBef>
                <a:spcPts val="0"/>
              </a:spcBef>
              <a:buSzPct val="25000"/>
              <a:buFont typeface="Arial"/>
              <a:buNone/>
            </a:pPr>
            <a:r>
              <a:rPr lang="en-US" sz="1500" b="1" i="0" u="none" strike="noStrike" cap="none">
                <a:solidFill>
                  <a:schemeClr val="dk1"/>
                </a:solidFill>
                <a:latin typeface="Arial"/>
                <a:ea typeface="Arial"/>
                <a:cs typeface="Arial"/>
                <a:sym typeface="Arial"/>
              </a:rPr>
              <a:t>Sustainability</a:t>
            </a:r>
          </a:p>
          <a:p>
            <a:pPr marL="0" marR="0" lvl="0" indent="0" algn="ctr" rtl="0">
              <a:spcBef>
                <a:spcPts val="0"/>
              </a:spcBef>
              <a:buSzPct val="25000"/>
              <a:buFont typeface="Arial"/>
              <a:buNone/>
            </a:pPr>
            <a:r>
              <a:rPr lang="en-US" sz="1500" b="1" i="0" u="none" strike="noStrike" cap="none">
                <a:solidFill>
                  <a:schemeClr val="dk1"/>
                </a:solidFill>
                <a:latin typeface="Arial"/>
                <a:ea typeface="Arial"/>
                <a:cs typeface="Arial"/>
                <a:sym typeface="Arial"/>
              </a:rPr>
              <a:t>Emphasis</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Pollution prevention (cleaner production)</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Waste prevention and reduction</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Protecting where species live (habitat protection)</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Environmental restoration</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Less wasteful (more efficient) resource use</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Population stabilization by decreasing birth rates</a:t>
            </a:r>
          </a:p>
          <a:p>
            <a:pPr lvl="0">
              <a:spcBef>
                <a:spcPts val="0"/>
              </a:spcBef>
              <a:buNone/>
            </a:pPr>
            <a:endParaRPr sz="1500" b="1" i="0" u="none" strike="noStrike" cap="none">
              <a:solidFill>
                <a:schemeClr val="dk1"/>
              </a:solidFill>
              <a:latin typeface="Arial"/>
              <a:ea typeface="Arial"/>
              <a:cs typeface="Arial"/>
              <a:sym typeface="Arial"/>
            </a:endParaRPr>
          </a:p>
          <a:p>
            <a:pPr marL="0" marR="0" lvl="0" indent="0" algn="l" rtl="0">
              <a:spcBef>
                <a:spcPts val="0"/>
              </a:spcBef>
              <a:buSzPct val="25000"/>
              <a:buFont typeface="Arial"/>
              <a:buNone/>
            </a:pPr>
            <a:r>
              <a:rPr lang="en-US" sz="1500" b="1" i="0" u="none" strike="noStrike" cap="none">
                <a:solidFill>
                  <a:schemeClr val="dk1"/>
                </a:solidFill>
                <a:latin typeface="Arial"/>
                <a:ea typeface="Arial"/>
                <a:cs typeface="Arial"/>
                <a:sym typeface="Arial"/>
              </a:rPr>
              <a:t>Protecting natural capital and living off the biological interest it provides</a:t>
            </a:r>
          </a:p>
        </p:txBody>
      </p:sp>
      <p:pic>
        <p:nvPicPr>
          <p:cNvPr id="628" name="Shape 628"/>
          <p:cNvPicPr preferRelativeResize="0"/>
          <p:nvPr/>
        </p:nvPicPr>
        <p:blipFill>
          <a:blip r:embed="rId3">
            <a:alphaModFix/>
          </a:blip>
          <a:stretch>
            <a:fillRect/>
          </a:stretch>
        </p:blipFill>
        <p:spPr>
          <a:xfrm>
            <a:off x="3962400" y="3124200"/>
            <a:ext cx="606425" cy="628650"/>
          </a:xfrm>
          <a:prstGeom prst="rect">
            <a:avLst/>
          </a:prstGeom>
          <a:noFill/>
          <a:ln>
            <a:noFill/>
          </a:ln>
        </p:spPr>
      </p:pic>
      <p:sp>
        <p:nvSpPr>
          <p:cNvPr id="629" name="Shape 629"/>
          <p:cNvSpPr txBox="1"/>
          <p:nvPr/>
        </p:nvSpPr>
        <p:spPr>
          <a:xfrm>
            <a:off x="7761286" y="6562725"/>
            <a:ext cx="138271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rgbClr val="000000"/>
                </a:solidFill>
                <a:latin typeface="Arial"/>
                <a:ea typeface="Arial"/>
                <a:cs typeface="Arial"/>
                <a:sym typeface="Arial"/>
              </a:rPr>
              <a:t>Fig. 1-18, p. 25</a:t>
            </a:r>
          </a:p>
        </p:txBody>
      </p:sp>
      <p:sp>
        <p:nvSpPr>
          <p:cNvPr id="630" name="Shape 630"/>
          <p:cNvSpPr txBox="1"/>
          <p:nvPr/>
        </p:nvSpPr>
        <p:spPr>
          <a:xfrm>
            <a:off x="7650161" y="6019800"/>
            <a:ext cx="1479550"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rgbClr val="008040"/>
                </a:solidFill>
                <a:latin typeface="Arial"/>
                <a:ea typeface="Arial"/>
                <a:cs typeface="Arial"/>
                <a:sym typeface="Arial"/>
              </a:rPr>
              <a:t>Stepped Art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Core Case Study: </a:t>
            </a:r>
            <a:br>
              <a:rPr lang="en-US" sz="4000" b="0" i="0" u="none" strike="noStrike" cap="none">
                <a:solidFill>
                  <a:schemeClr val="folHlink"/>
                </a:solidFill>
                <a:latin typeface="Arial"/>
                <a:ea typeface="Arial"/>
                <a:cs typeface="Arial"/>
                <a:sym typeface="Arial"/>
              </a:rPr>
            </a:br>
            <a:r>
              <a:rPr lang="en-US" sz="4000" b="0" i="0" u="none" strike="noStrike" cap="none">
                <a:solidFill>
                  <a:schemeClr val="folHlink"/>
                </a:solidFill>
                <a:latin typeface="Arial"/>
                <a:ea typeface="Arial"/>
                <a:cs typeface="Arial"/>
                <a:sym typeface="Arial"/>
              </a:rPr>
              <a:t>Living in an Exponential Age</a:t>
            </a:r>
          </a:p>
        </p:txBody>
      </p:sp>
      <p:sp>
        <p:nvSpPr>
          <p:cNvPr id="129" name="Shape 129"/>
          <p:cNvSpPr txBox="1">
            <a:spLocks noGrp="1"/>
          </p:cNvSpPr>
          <p:nvPr>
            <p:ph type="body" idx="1"/>
          </p:nvPr>
        </p:nvSpPr>
        <p:spPr>
          <a:xfrm>
            <a:off x="409575" y="1158875"/>
            <a:ext cx="8734424"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Human population growth: </a:t>
            </a:r>
            <a:r>
              <a:rPr lang="en-US" sz="3200" b="0" i="1" u="none" strike="noStrike" cap="none">
                <a:solidFill>
                  <a:srgbClr val="FFFFFF"/>
                </a:solidFill>
                <a:latin typeface="Arial"/>
                <a:ea typeface="Arial"/>
                <a:cs typeface="Arial"/>
                <a:sym typeface="Arial"/>
              </a:rPr>
              <a:t>J</a:t>
            </a:r>
            <a:r>
              <a:rPr lang="en-US" sz="3200" b="0" i="0" u="none" strike="noStrike" cap="none">
                <a:solidFill>
                  <a:srgbClr val="FFFFFF"/>
                </a:solidFill>
                <a:latin typeface="Arial"/>
                <a:ea typeface="Arial"/>
                <a:cs typeface="Arial"/>
                <a:sym typeface="Arial"/>
              </a:rPr>
              <a:t>-shaped curve</a:t>
            </a:r>
          </a:p>
        </p:txBody>
      </p:sp>
      <p:sp>
        <p:nvSpPr>
          <p:cNvPr id="130" name="Shape 130"/>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1-1</a:t>
            </a:r>
          </a:p>
        </p:txBody>
      </p:sp>
      <p:pic>
        <p:nvPicPr>
          <p:cNvPr id="131" name="Shape 131"/>
          <p:cNvPicPr preferRelativeResize="0"/>
          <p:nvPr/>
        </p:nvPicPr>
        <p:blipFill>
          <a:blip r:embed="rId3">
            <a:alphaModFix/>
          </a:blip>
          <a:stretch>
            <a:fillRect/>
          </a:stretch>
        </p:blipFill>
        <p:spPr>
          <a:xfrm>
            <a:off x="912812" y="1690686"/>
            <a:ext cx="7135812" cy="4845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88900" y="550862"/>
            <a:ext cx="8750299" cy="5618162"/>
          </a:xfrm>
          <a:prstGeom prst="rect">
            <a:avLst/>
          </a:prstGeom>
          <a:noFill/>
          <a:ln>
            <a:noFill/>
          </a:ln>
        </p:spPr>
      </p:pic>
      <p:sp>
        <p:nvSpPr>
          <p:cNvPr id="137" name="Shape 137"/>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1-1, p. 6</a:t>
            </a:r>
          </a:p>
        </p:txBody>
      </p:sp>
      <p:sp>
        <p:nvSpPr>
          <p:cNvPr id="138" name="Shape 138"/>
          <p:cNvSpPr txBox="1"/>
          <p:nvPr/>
        </p:nvSpPr>
        <p:spPr>
          <a:xfrm>
            <a:off x="7958136" y="6562725"/>
            <a:ext cx="118586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1-1, p. 6</a:t>
            </a:r>
          </a:p>
        </p:txBody>
      </p:sp>
      <p:sp>
        <p:nvSpPr>
          <p:cNvPr id="139" name="Shape 139"/>
          <p:cNvSpPr txBox="1"/>
          <p:nvPr/>
        </p:nvSpPr>
        <p:spPr>
          <a:xfrm>
            <a:off x="7315200" y="5988050"/>
            <a:ext cx="136525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Industrial</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Revolution</a:t>
            </a:r>
          </a:p>
        </p:txBody>
      </p:sp>
      <p:sp>
        <p:nvSpPr>
          <p:cNvPr id="140" name="Shape 140"/>
          <p:cNvSpPr txBox="1"/>
          <p:nvPr/>
        </p:nvSpPr>
        <p:spPr>
          <a:xfrm>
            <a:off x="7772400" y="2286000"/>
            <a:ext cx="3238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t>
            </a:r>
          </a:p>
        </p:txBody>
      </p:sp>
      <p:sp>
        <p:nvSpPr>
          <p:cNvPr id="141" name="Shape 141"/>
          <p:cNvSpPr txBox="1"/>
          <p:nvPr/>
        </p:nvSpPr>
        <p:spPr>
          <a:xfrm>
            <a:off x="3381375" y="6262687"/>
            <a:ext cx="26352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Agricultural revolution</a:t>
            </a:r>
          </a:p>
        </p:txBody>
      </p:sp>
      <p:sp>
        <p:nvSpPr>
          <p:cNvPr id="142" name="Shape 142"/>
          <p:cNvSpPr txBox="1"/>
          <p:nvPr/>
        </p:nvSpPr>
        <p:spPr>
          <a:xfrm>
            <a:off x="381000" y="6064250"/>
            <a:ext cx="151765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Hunting and</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Gathering</a:t>
            </a:r>
          </a:p>
        </p:txBody>
      </p:sp>
      <p:sp>
        <p:nvSpPr>
          <p:cNvPr id="143" name="Shape 143"/>
          <p:cNvSpPr txBox="1"/>
          <p:nvPr/>
        </p:nvSpPr>
        <p:spPr>
          <a:xfrm rot="5340000">
            <a:off x="7914481" y="2840830"/>
            <a:ext cx="2089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Billions</a:t>
            </a: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of</a:t>
            </a: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people</a:t>
            </a:r>
          </a:p>
        </p:txBody>
      </p:sp>
      <p:sp>
        <p:nvSpPr>
          <p:cNvPr id="144" name="Shape 144"/>
          <p:cNvSpPr txBox="1"/>
          <p:nvPr/>
        </p:nvSpPr>
        <p:spPr>
          <a:xfrm>
            <a:off x="4114800" y="5653087"/>
            <a:ext cx="717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Time</a:t>
            </a:r>
          </a:p>
        </p:txBody>
      </p:sp>
      <p:sp>
        <p:nvSpPr>
          <p:cNvPr id="145" name="Shape 145"/>
          <p:cNvSpPr txBox="1"/>
          <p:nvPr/>
        </p:nvSpPr>
        <p:spPr>
          <a:xfrm>
            <a:off x="4648200" y="4618037"/>
            <a:ext cx="2876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Black Death—the Plague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28600" y="68261"/>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LIVING MORE SUSTAINABLY</a:t>
            </a:r>
          </a:p>
        </p:txBody>
      </p:sp>
      <p:sp>
        <p:nvSpPr>
          <p:cNvPr id="151" name="Shape 151"/>
          <p:cNvSpPr txBox="1"/>
          <p:nvPr/>
        </p:nvSpPr>
        <p:spPr>
          <a:xfrm>
            <a:off x="7758111" y="6540500"/>
            <a:ext cx="1281111" cy="311149"/>
          </a:xfrm>
          <a:prstGeom prst="rect">
            <a:avLst/>
          </a:prstGeom>
          <a:noFill/>
          <a:ln>
            <a:noFill/>
          </a:ln>
        </p:spPr>
        <p:txBody>
          <a:bodyPr lIns="91425" tIns="45700" rIns="91425" bIns="45700" anchor="t" anchorCtr="0">
            <a:noAutofit/>
          </a:bodyPr>
          <a:lstStyle/>
          <a:p>
            <a:pPr marL="0" marR="0" lvl="0" indent="342900" algn="l" rtl="0">
              <a:lnSpc>
                <a:spcPct val="80000"/>
              </a:lnSpc>
              <a:spcBef>
                <a:spcPts val="9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Figure 1-2</a:t>
            </a:r>
          </a:p>
        </p:txBody>
      </p:sp>
      <p:pic>
        <p:nvPicPr>
          <p:cNvPr id="152" name="Shape 152"/>
          <p:cNvPicPr preferRelativeResize="0"/>
          <p:nvPr/>
        </p:nvPicPr>
        <p:blipFill>
          <a:blip r:embed="rId3">
            <a:alphaModFix/>
          </a:blip>
          <a:stretch>
            <a:fillRect/>
          </a:stretch>
        </p:blipFill>
        <p:spPr>
          <a:xfrm>
            <a:off x="1206500" y="1057275"/>
            <a:ext cx="6507161" cy="39957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88900" y="676275"/>
            <a:ext cx="8966200" cy="5505449"/>
          </a:xfrm>
          <a:prstGeom prst="rect">
            <a:avLst/>
          </a:prstGeom>
          <a:noFill/>
          <a:ln>
            <a:noFill/>
          </a:ln>
        </p:spPr>
      </p:pic>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400" b="1" i="0" u="none" strike="noStrike" cap="none">
                <a:solidFill>
                  <a:schemeClr val="dk1"/>
                </a:solidFill>
                <a:latin typeface="Arial"/>
                <a:ea typeface="Arial"/>
                <a:cs typeface="Arial"/>
                <a:sym typeface="Arial"/>
              </a:rPr>
              <a:t>Fig. 1-2, p. 7</a:t>
            </a:r>
          </a:p>
        </p:txBody>
      </p:sp>
      <p:sp>
        <p:nvSpPr>
          <p:cNvPr id="159" name="Shape 159"/>
          <p:cNvSpPr txBox="1"/>
          <p:nvPr/>
        </p:nvSpPr>
        <p:spPr>
          <a:xfrm>
            <a:off x="7958136" y="6562725"/>
            <a:ext cx="1185862" cy="295275"/>
          </a:xfrm>
          <a:prstGeom prst="rect">
            <a:avLst/>
          </a:prstGeom>
          <a:noFill/>
          <a:ln>
            <a:noFill/>
          </a:ln>
        </p:spPr>
        <p:txBody>
          <a:bodyPr lIns="82050" tIns="41025" rIns="82050" bIns="410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Fig. 1-2, p. 7</a:t>
            </a:r>
          </a:p>
        </p:txBody>
      </p:sp>
      <p:sp>
        <p:nvSpPr>
          <p:cNvPr id="160" name="Shape 160"/>
          <p:cNvSpPr txBox="1"/>
          <p:nvPr/>
        </p:nvSpPr>
        <p:spPr>
          <a:xfrm>
            <a:off x="646112" y="2438400"/>
            <a:ext cx="163195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Air</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(atmosphere)</a:t>
            </a:r>
          </a:p>
        </p:txBody>
      </p:sp>
      <p:sp>
        <p:nvSpPr>
          <p:cNvPr id="161" name="Shape 161"/>
          <p:cNvSpPr txBox="1"/>
          <p:nvPr/>
        </p:nvSpPr>
        <p:spPr>
          <a:xfrm>
            <a:off x="2943225" y="762000"/>
            <a:ext cx="32575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ENVIRONMENTAL SCIENCE</a:t>
            </a:r>
          </a:p>
        </p:txBody>
      </p:sp>
      <p:sp>
        <p:nvSpPr>
          <p:cNvPr id="162" name="Shape 162"/>
          <p:cNvSpPr txBox="1"/>
          <p:nvPr/>
        </p:nvSpPr>
        <p:spPr>
          <a:xfrm>
            <a:off x="5638800" y="1295400"/>
            <a:ext cx="25717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Human Culturesphere</a:t>
            </a:r>
          </a:p>
        </p:txBody>
      </p:sp>
      <p:sp>
        <p:nvSpPr>
          <p:cNvPr id="163" name="Shape 163"/>
          <p:cNvSpPr txBox="1"/>
          <p:nvPr/>
        </p:nvSpPr>
        <p:spPr>
          <a:xfrm>
            <a:off x="838200" y="1295400"/>
            <a:ext cx="3248024"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Earth's Life-Support System</a:t>
            </a:r>
          </a:p>
        </p:txBody>
      </p:sp>
      <p:sp>
        <p:nvSpPr>
          <p:cNvPr id="164" name="Shape 164"/>
          <p:cNvSpPr txBox="1"/>
          <p:nvPr/>
        </p:nvSpPr>
        <p:spPr>
          <a:xfrm>
            <a:off x="7239000" y="4419600"/>
            <a:ext cx="99695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Politics</a:t>
            </a:r>
          </a:p>
        </p:txBody>
      </p:sp>
      <p:sp>
        <p:nvSpPr>
          <p:cNvPr id="165" name="Shape 165"/>
          <p:cNvSpPr txBox="1"/>
          <p:nvPr/>
        </p:nvSpPr>
        <p:spPr>
          <a:xfrm>
            <a:off x="5294312" y="2590800"/>
            <a:ext cx="136525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Population</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Size</a:t>
            </a:r>
          </a:p>
        </p:txBody>
      </p:sp>
      <p:sp>
        <p:nvSpPr>
          <p:cNvPr id="166" name="Shape 166"/>
          <p:cNvSpPr txBox="1"/>
          <p:nvPr/>
        </p:nvSpPr>
        <p:spPr>
          <a:xfrm>
            <a:off x="7007225" y="2590800"/>
            <a:ext cx="145414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Worldviews</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and ethics</a:t>
            </a:r>
          </a:p>
        </p:txBody>
      </p:sp>
      <p:sp>
        <p:nvSpPr>
          <p:cNvPr id="167" name="Shape 167"/>
          <p:cNvSpPr txBox="1"/>
          <p:nvPr/>
        </p:nvSpPr>
        <p:spPr>
          <a:xfrm>
            <a:off x="5286375" y="4419600"/>
            <a:ext cx="14033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Economics</a:t>
            </a:r>
          </a:p>
        </p:txBody>
      </p:sp>
      <p:sp>
        <p:nvSpPr>
          <p:cNvPr id="168" name="Shape 168"/>
          <p:cNvSpPr txBox="1"/>
          <p:nvPr/>
        </p:nvSpPr>
        <p:spPr>
          <a:xfrm>
            <a:off x="2514600" y="4264025"/>
            <a:ext cx="142874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Life</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(biosphere)</a:t>
            </a:r>
          </a:p>
        </p:txBody>
      </p:sp>
      <p:sp>
        <p:nvSpPr>
          <p:cNvPr id="169" name="Shape 169"/>
          <p:cNvSpPr txBox="1"/>
          <p:nvPr/>
        </p:nvSpPr>
        <p:spPr>
          <a:xfrm>
            <a:off x="698500" y="4067175"/>
            <a:ext cx="1568449"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Soil and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rocks</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(lithosphere)</a:t>
            </a:r>
          </a:p>
        </p:txBody>
      </p:sp>
      <p:sp>
        <p:nvSpPr>
          <p:cNvPr id="170" name="Shape 170"/>
          <p:cNvSpPr txBox="1"/>
          <p:nvPr/>
        </p:nvSpPr>
        <p:spPr>
          <a:xfrm>
            <a:off x="2362200" y="2432050"/>
            <a:ext cx="172085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Water</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lt1"/>
                </a:solidFill>
                <a:latin typeface="Arial"/>
                <a:ea typeface="Arial"/>
                <a:cs typeface="Arial"/>
                <a:sym typeface="Arial"/>
              </a:rPr>
              <a:t>(hydrosphere)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22250" y="0"/>
            <a:ext cx="87630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a:solidFill>
                  <a:schemeClr val="folHlink"/>
                </a:solidFill>
                <a:latin typeface="Arial"/>
                <a:ea typeface="Arial"/>
                <a:cs typeface="Arial"/>
                <a:sym typeface="Arial"/>
              </a:rPr>
              <a:t>What is Environmental Science?</a:t>
            </a:r>
          </a:p>
        </p:txBody>
      </p:sp>
      <p:sp>
        <p:nvSpPr>
          <p:cNvPr id="176" name="Shape 176"/>
          <p:cNvSpPr txBox="1">
            <a:spLocks noGrp="1"/>
          </p:cNvSpPr>
          <p:nvPr>
            <p:ph type="body" idx="1"/>
          </p:nvPr>
        </p:nvSpPr>
        <p:spPr>
          <a:xfrm>
            <a:off x="228600" y="1371600"/>
            <a:ext cx="8734424" cy="5257799"/>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hlink"/>
              </a:buClr>
              <a:buSzPct val="48437"/>
              <a:buFont typeface="Arial"/>
              <a:buChar char="●"/>
            </a:pPr>
            <a:r>
              <a:rPr lang="en-US" sz="3200" b="0" i="0" u="none" strike="noStrike" cap="none">
                <a:solidFill>
                  <a:srgbClr val="FFFFFF"/>
                </a:solidFill>
                <a:latin typeface="Arial"/>
                <a:ea typeface="Arial"/>
                <a:cs typeface="Arial"/>
                <a:sym typeface="Arial"/>
              </a:rPr>
              <a:t>The goals of environmental science are to learn:</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how nature works.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how the environment effects us.</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how we effect the environment.</a:t>
            </a:r>
          </a:p>
          <a:p>
            <a:pPr marL="742950" marR="0" lvl="1" indent="-285750" algn="l" rtl="0">
              <a:lnSpc>
                <a:spcPct val="100000"/>
              </a:lnSpc>
              <a:spcBef>
                <a:spcPts val="560"/>
              </a:spcBef>
              <a:spcAft>
                <a:spcPts val="0"/>
              </a:spcAft>
              <a:buClr>
                <a:schemeClr val="dk2"/>
              </a:buClr>
              <a:buSzPct val="30357"/>
              <a:buFont typeface="Arial"/>
              <a:buChar char="●"/>
            </a:pPr>
            <a:r>
              <a:rPr lang="en-US" sz="2800" b="0" i="0" u="none" strike="noStrike" cap="none">
                <a:solidFill>
                  <a:srgbClr val="FFFFFF"/>
                </a:solidFill>
                <a:latin typeface="Arial"/>
                <a:ea typeface="Arial"/>
                <a:cs typeface="Arial"/>
                <a:sym typeface="Arial"/>
              </a:rPr>
              <a:t>how we can live more sustainably without degrading our life-support system.</a:t>
            </a:r>
          </a:p>
          <a:p>
            <a:pPr marL="0" marR="0" lvl="0" indent="0" algn="l" rtl="0">
              <a:lnSpc>
                <a:spcPct val="100000"/>
              </a:lnSpc>
              <a:spcBef>
                <a:spcPts val="640"/>
              </a:spcBef>
              <a:spcAft>
                <a:spcPts val="0"/>
              </a:spcAft>
              <a:buClr>
                <a:schemeClr val="hlink"/>
              </a:buClr>
              <a:buSzPct val="48437"/>
              <a:buFont typeface="Arial"/>
              <a:buNone/>
            </a:pPr>
            <a:endParaRPr sz="3200" b="0" i="0" u="none" strike="noStrike" cap="none">
              <a:solidFill>
                <a:srgbClr val="FFFFFF"/>
              </a:solidFill>
              <a:latin typeface="Arial"/>
              <a:ea typeface="Arial"/>
              <a:cs typeface="Arial"/>
              <a:sym typeface="Arial"/>
            </a:endParaRPr>
          </a:p>
          <a:p>
            <a:pPr marL="0" marR="0" lvl="0" indent="0" algn="l" rtl="0">
              <a:lnSpc>
                <a:spcPct val="100000"/>
              </a:lnSpc>
              <a:spcBef>
                <a:spcPts val="640"/>
              </a:spcBef>
              <a:spcAft>
                <a:spcPts val="0"/>
              </a:spcAft>
              <a:buClr>
                <a:schemeClr val="hlink"/>
              </a:buClr>
              <a:buSzPct val="48437"/>
              <a:buFont typeface="Arial"/>
              <a:buNone/>
            </a:pPr>
            <a:endParaRPr sz="3200" b="0" i="0" u="none" strike="noStrike" cap="none">
              <a:solidFill>
                <a:srgbClr val="FFFFFF"/>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Custom Theme">
  <a:themeElements>
    <a:clrScheme name="Ripple 1">
      <a:dk1>
        <a:srgbClr val="FFFFFF"/>
      </a:dk1>
      <a:lt1>
        <a:srgbClr val="0068AE"/>
      </a:lt1>
      <a:dk2>
        <a:srgbClr val="CCECFF"/>
      </a:dk2>
      <a:lt2>
        <a:srgbClr val="008AE8"/>
      </a:lt2>
      <a:accent1>
        <a:srgbClr val="009999"/>
      </a:accent1>
      <a:accent2>
        <a:srgbClr val="0088E4"/>
      </a:accent2>
      <a:accent3>
        <a:srgbClr val="0068AE"/>
      </a:accent3>
      <a:accent4>
        <a:srgbClr val="009999"/>
      </a:accent4>
      <a:accent5>
        <a:srgbClr val="0088E4"/>
      </a:accent5>
      <a:accent6>
        <a:srgbClr val="0068AE"/>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Globe 1">
      <a:dk1>
        <a:srgbClr val="FFFFFF"/>
      </a:dk1>
      <a:lt1>
        <a:srgbClr val="0066CC"/>
      </a:lt1>
      <a:dk2>
        <a:srgbClr val="CCECFF"/>
      </a:dk2>
      <a:lt2>
        <a:srgbClr val="003B76"/>
      </a:lt2>
      <a:accent1>
        <a:srgbClr val="33CCCC"/>
      </a:accent1>
      <a:accent2>
        <a:srgbClr val="66CCFF"/>
      </a:accent2>
      <a:accent3>
        <a:srgbClr val="0066CC"/>
      </a:accent3>
      <a:accent4>
        <a:srgbClr val="33CCCC"/>
      </a:accent4>
      <a:accent5>
        <a:srgbClr val="66CCFF"/>
      </a:accent5>
      <a:accent6>
        <a:srgbClr val="0066CC"/>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On-screen Show (4:3)</PresentationFormat>
  <Paragraphs>496</Paragraphs>
  <Slides>48</Slides>
  <Notes>48</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48</vt:i4>
      </vt:variant>
    </vt:vector>
  </HeadingPairs>
  <TitlesOfParts>
    <vt:vector size="53" baseType="lpstr">
      <vt:lpstr>Arial</vt:lpstr>
      <vt:lpstr>Custom Theme</vt:lpstr>
      <vt:lpstr>Custom Theme</vt:lpstr>
      <vt:lpstr>Custom Theme</vt:lpstr>
      <vt:lpstr>Custom Theme</vt:lpstr>
      <vt:lpstr>Chapter 1</vt:lpstr>
      <vt:lpstr>Chapter Overview Questions</vt:lpstr>
      <vt:lpstr>Chapter Overview Questions (cont’d)</vt:lpstr>
      <vt:lpstr>Updates Online</vt:lpstr>
      <vt:lpstr>Core Case Study:  Living in an Exponential Age</vt:lpstr>
      <vt:lpstr>Fig. 1-1, p. 6</vt:lpstr>
      <vt:lpstr>LIVING MORE SUSTAINABLY</vt:lpstr>
      <vt:lpstr>Fig. 1-2, p. 7</vt:lpstr>
      <vt:lpstr>What is Environmental Science?</vt:lpstr>
      <vt:lpstr>Sustainability: The Integrative Theme</vt:lpstr>
      <vt:lpstr>Fig. 1-3, p. 8</vt:lpstr>
      <vt:lpstr>Environmentally Sustainable Societies</vt:lpstr>
      <vt:lpstr>NATURAL RESOURCE SERVICES</vt:lpstr>
      <vt:lpstr>PowerPoint Presentation</vt:lpstr>
      <vt:lpstr>POPULATION GROWTH, ECONOMIC GROWTH, AND ECONOMIC DEVELOPMENT</vt:lpstr>
      <vt:lpstr>Global Outlook</vt:lpstr>
      <vt:lpstr>Fig. 1-5, p. 11</vt:lpstr>
      <vt:lpstr>Fig. 1-6, p. 11</vt:lpstr>
      <vt:lpstr>RESOURCES</vt:lpstr>
      <vt:lpstr>Nonrenewable Resources</vt:lpstr>
      <vt:lpstr>Our Ecological Footprint</vt:lpstr>
      <vt:lpstr>Fig. 1-7a, p. 13</vt:lpstr>
      <vt:lpstr>Fig. 1-7b, p. 13</vt:lpstr>
      <vt:lpstr>Fig. 1-7c, p. 13</vt:lpstr>
      <vt:lpstr>POLLUTION</vt:lpstr>
      <vt:lpstr>Pollution</vt:lpstr>
      <vt:lpstr>PowerPoint Presentation</vt:lpstr>
      <vt:lpstr>Fig. 1-10, p. 17</vt:lpstr>
      <vt:lpstr>Natural capital degradation</vt:lpstr>
      <vt:lpstr>Fig. 1-11, p. 17</vt:lpstr>
      <vt:lpstr>Solutions: Prevention vs. Cleanup</vt:lpstr>
      <vt:lpstr>Poverty and Environmental Problems</vt:lpstr>
      <vt:lpstr>Fig. 1-12, p. 18</vt:lpstr>
      <vt:lpstr>Resource Consumption and Environmental Problems</vt:lpstr>
      <vt:lpstr>Connections between Environmental Problems and Their Causes</vt:lpstr>
      <vt:lpstr>Fig. 1-14, p. 20</vt:lpstr>
      <vt:lpstr>CULTURAL CHANGES AND THE ENVIRONMENT</vt:lpstr>
      <vt:lpstr>PowerPoint Presentation</vt:lpstr>
      <vt:lpstr>PowerPoint Presentation</vt:lpstr>
      <vt:lpstr>SUSTAINABILITY AND ENVIRONMENTAL WORLDVIEWS</vt:lpstr>
      <vt:lpstr>How Would You Vote?</vt:lpstr>
      <vt:lpstr>Four Scientific Principles of Sustainability: Copy Nature</vt:lpstr>
      <vt:lpstr>Fig. 1-16, p. 24</vt:lpstr>
      <vt:lpstr>Aldo Leopold’s Environmental Ethics</vt:lpstr>
      <vt:lpstr>Implications of the Four Scientific Principles of Sustainability</vt:lpstr>
      <vt:lpstr>Fig. 1-17, p. 25</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Stephens, Andrea</dc:creator>
  <cp:lastModifiedBy>Stephens, Andrea</cp:lastModifiedBy>
  <cp:revision>1</cp:revision>
  <dcterms:modified xsi:type="dcterms:W3CDTF">2017-08-05T14:21:01Z</dcterms:modified>
</cp:coreProperties>
</file>