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58" r:id="rId3"/>
    <p:sldId id="260" r:id="rId4"/>
    <p:sldId id="266" r:id="rId5"/>
    <p:sldId id="267" r:id="rId6"/>
    <p:sldId id="268" r:id="rId7"/>
    <p:sldId id="269" r:id="rId8"/>
    <p:sldId id="270" r:id="rId9"/>
    <p:sldId id="275" r:id="rId10"/>
    <p:sldId id="276" r:id="rId11"/>
    <p:sldId id="277" r:id="rId12"/>
    <p:sldId id="278" r:id="rId13"/>
    <p:sldId id="271" r:id="rId14"/>
    <p:sldId id="280"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324" autoAdjust="0"/>
  </p:normalViewPr>
  <p:slideViewPr>
    <p:cSldViewPr snapToGrid="0">
      <p:cViewPr varScale="1">
        <p:scale>
          <a:sx n="57" d="100"/>
          <a:sy n="57" d="100"/>
        </p:scale>
        <p:origin x="552" y="53"/>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2/22/2015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2/22/2015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366179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a:t>July 22, 2012</a:t>
            </a:r>
          </a:p>
        </p:txBody>
      </p:sp>
      <p:sp>
        <p:nvSpPr>
          <p:cNvPr id="8" name="Footer Placeholder 7"/>
          <p:cNvSpPr>
            <a:spLocks noGrp="1"/>
          </p:cNvSpPr>
          <p:nvPr>
            <p:ph type="ftr" sz="quarter" idx="11"/>
          </p:nvPr>
        </p:nvSpPr>
        <p:spPr/>
        <p:txBody>
          <a:bodyPr/>
          <a:lstStyle/>
          <a:p>
            <a:r>
              <a:rPr/>
              <a:t>Footer text here</a:t>
            </a: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a:t>July 22, 2012</a:t>
            </a:r>
          </a:p>
        </p:txBody>
      </p:sp>
      <p:sp>
        <p:nvSpPr>
          <p:cNvPr id="4" name="Footer Placeholder 3"/>
          <p:cNvSpPr>
            <a:spLocks noGrp="1"/>
          </p:cNvSpPr>
          <p:nvPr>
            <p:ph type="ftr" sz="quarter" idx="11"/>
          </p:nvPr>
        </p:nvSpPr>
        <p:spPr/>
        <p:txBody>
          <a:bodyPr/>
          <a:lstStyle/>
          <a:p>
            <a:r>
              <a:rPr/>
              <a:t>Footer text here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a:t>July 22, 2012</a:t>
            </a:r>
          </a:p>
        </p:txBody>
      </p:sp>
      <p:sp>
        <p:nvSpPr>
          <p:cNvPr id="3" name="Footer Placeholder 2"/>
          <p:cNvSpPr>
            <a:spLocks noGrp="1"/>
          </p:cNvSpPr>
          <p:nvPr>
            <p:ph type="ftr" sz="quarter" idx="11"/>
          </p:nvPr>
        </p:nvSpPr>
        <p:spPr/>
        <p:txBody>
          <a:bodyPr/>
          <a:lstStyle/>
          <a:p>
            <a:r>
              <a:rPr/>
              <a:t>Footer text here</a:t>
            </a: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a:t>July 22, 2012</a:t>
            </a: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a:t>Footer text here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Milestone Minutes</a:t>
            </a:r>
            <a:br>
              <a:rPr lang="en-US" dirty="0" smtClean="0"/>
            </a:br>
            <a:r>
              <a:rPr lang="en-US" dirty="0" smtClean="0"/>
              <a:t>Ecology</a:t>
            </a:r>
            <a:br>
              <a:rPr lang="en-US" dirty="0" smtClean="0"/>
            </a:br>
            <a:r>
              <a:rPr lang="en-US" dirty="0" smtClean="0"/>
              <a:t>Week 4</a:t>
            </a:r>
            <a:endParaRPr 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Human behavior can have a negative impact on the environment.</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Global Warming can result from the burning of non-renewable fossil fuels (coal, oil, gasoline)</a:t>
            </a: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00527" y="2378075"/>
            <a:ext cx="4226858" cy="3811588"/>
          </a:xfrm>
        </p:spPr>
      </p:pic>
      <p:sp>
        <p:nvSpPr>
          <p:cNvPr id="5" name="Text Placeholder 4"/>
          <p:cNvSpPr>
            <a:spLocks noGrp="1"/>
          </p:cNvSpPr>
          <p:nvPr>
            <p:ph type="body" sz="quarter" idx="3"/>
          </p:nvPr>
        </p:nvSpPr>
        <p:spPr/>
        <p:txBody>
          <a:bodyPr>
            <a:normAutofit fontScale="92500" lnSpcReduction="20000"/>
          </a:bodyPr>
          <a:lstStyle/>
          <a:p>
            <a:r>
              <a:rPr lang="en-US" dirty="0" smtClean="0"/>
              <a:t>Using renewable energy sources (water, wind) and electric cars can reduce global warming.</a:t>
            </a:r>
            <a:endParaRPr lang="en-US"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09845" y="2473219"/>
            <a:ext cx="4780828" cy="3386776"/>
          </a:xfrm>
        </p:spPr>
      </p:pic>
      <p:sp>
        <p:nvSpPr>
          <p:cNvPr id="7" name="Date Placeholder 6"/>
          <p:cNvSpPr>
            <a:spLocks noGrp="1"/>
          </p:cNvSpPr>
          <p:nvPr>
            <p:ph type="dt" sz="half" idx="10"/>
          </p:nvPr>
        </p:nvSpPr>
        <p:spPr/>
        <p:txBody>
          <a:bodyPr/>
          <a:lstStyle/>
          <a:p>
            <a:r>
              <a:rPr lang="en-US" smtClean="0"/>
              <a:t>July 22, 2012</a:t>
            </a:r>
            <a:endParaRPr lang="en-US"/>
          </a:p>
        </p:txBody>
      </p:sp>
      <p:sp>
        <p:nvSpPr>
          <p:cNvPr id="8" name="Footer Placeholder 7"/>
          <p:cNvSpPr>
            <a:spLocks noGrp="1"/>
          </p:cNvSpPr>
          <p:nvPr>
            <p:ph type="ftr" sz="quarter" idx="11"/>
          </p:nvPr>
        </p:nvSpPr>
        <p:spPr/>
        <p:txBody>
          <a:bodyPr/>
          <a:lstStyle/>
          <a:p>
            <a:r>
              <a:rPr lang="en-US" smtClean="0"/>
              <a:t>Footer text here</a:t>
            </a:r>
            <a:endParaRPr lang="en-US"/>
          </a:p>
        </p:txBody>
      </p:sp>
      <p:sp>
        <p:nvSpPr>
          <p:cNvPr id="9" name="Slide Number Placeholder 8"/>
          <p:cNvSpPr>
            <a:spLocks noGrp="1"/>
          </p:cNvSpPr>
          <p:nvPr>
            <p:ph type="sldNum" sz="quarter" idx="12"/>
          </p:nvPr>
        </p:nvSpPr>
        <p:spPr/>
        <p:txBody>
          <a:bodyPr/>
          <a:lstStyle/>
          <a:p>
            <a:fld id="{9CD8D479-8942-46E8-A226-A4E01F7A105C}" type="slidenum">
              <a:rPr lang="en-US" smtClean="0"/>
              <a:t>10</a:t>
            </a:fld>
            <a:endParaRPr lang="en-US"/>
          </a:p>
        </p:txBody>
      </p:sp>
    </p:spTree>
    <p:extLst>
      <p:ext uri="{BB962C8B-B14F-4D97-AF65-F5344CB8AC3E}">
        <p14:creationId xmlns:p14="http://schemas.microsoft.com/office/powerpoint/2010/main" val="411992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impact on the environment.</a:t>
            </a:r>
            <a:endParaRPr lang="en-US" dirty="0"/>
          </a:p>
        </p:txBody>
      </p:sp>
      <p:sp>
        <p:nvSpPr>
          <p:cNvPr id="3" name="Text Placeholder 2"/>
          <p:cNvSpPr>
            <a:spLocks noGrp="1"/>
          </p:cNvSpPr>
          <p:nvPr>
            <p:ph type="body" idx="1"/>
          </p:nvPr>
        </p:nvSpPr>
        <p:spPr/>
        <p:txBody>
          <a:bodyPr/>
          <a:lstStyle/>
          <a:p>
            <a:r>
              <a:rPr lang="en-US" dirty="0" smtClean="0"/>
              <a:t>Coliform bacteria can indicate the presence of contaminated water.</a:t>
            </a: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09700" y="2513005"/>
            <a:ext cx="4608513" cy="3541727"/>
          </a:xfrm>
        </p:spPr>
      </p:pic>
      <p:sp>
        <p:nvSpPr>
          <p:cNvPr id="5" name="Text Placeholder 4"/>
          <p:cNvSpPr>
            <a:spLocks noGrp="1"/>
          </p:cNvSpPr>
          <p:nvPr>
            <p:ph type="body" sz="quarter" idx="3"/>
          </p:nvPr>
        </p:nvSpPr>
        <p:spPr/>
        <p:txBody>
          <a:bodyPr/>
          <a:lstStyle/>
          <a:p>
            <a:r>
              <a:rPr lang="en-US" dirty="0" smtClean="0"/>
              <a:t>Overuse of pesticides and herbicides can cause resistant organisms.</a:t>
            </a:r>
            <a:endParaRPr lang="en-US" dirty="0"/>
          </a:p>
        </p:txBody>
      </p:sp>
      <p:sp>
        <p:nvSpPr>
          <p:cNvPr id="7" name="Date Placeholder 6"/>
          <p:cNvSpPr>
            <a:spLocks noGrp="1"/>
          </p:cNvSpPr>
          <p:nvPr>
            <p:ph type="dt" sz="half" idx="10"/>
          </p:nvPr>
        </p:nvSpPr>
        <p:spPr/>
        <p:txBody>
          <a:bodyPr/>
          <a:lstStyle/>
          <a:p>
            <a:r>
              <a:rPr lang="en-US" smtClean="0"/>
              <a:t>July 22, 2012</a:t>
            </a:r>
            <a:endParaRPr lang="en-US"/>
          </a:p>
        </p:txBody>
      </p:sp>
      <p:sp>
        <p:nvSpPr>
          <p:cNvPr id="8" name="Footer Placeholder 7"/>
          <p:cNvSpPr>
            <a:spLocks noGrp="1"/>
          </p:cNvSpPr>
          <p:nvPr>
            <p:ph type="ftr" sz="quarter" idx="11"/>
          </p:nvPr>
        </p:nvSpPr>
        <p:spPr/>
        <p:txBody>
          <a:bodyPr/>
          <a:lstStyle/>
          <a:p>
            <a:r>
              <a:rPr lang="en-US" smtClean="0"/>
              <a:t>Footer text here</a:t>
            </a:r>
            <a:endParaRPr lang="en-US"/>
          </a:p>
        </p:txBody>
      </p:sp>
      <p:sp>
        <p:nvSpPr>
          <p:cNvPr id="9" name="Slide Number Placeholder 8"/>
          <p:cNvSpPr>
            <a:spLocks noGrp="1"/>
          </p:cNvSpPr>
          <p:nvPr>
            <p:ph type="sldNum" sz="quarter" idx="12"/>
          </p:nvPr>
        </p:nvSpPr>
        <p:spPr/>
        <p:txBody>
          <a:bodyPr/>
          <a:lstStyle/>
          <a:p>
            <a:fld id="{9CD8D479-8942-46E8-A226-A4E01F7A105C}" type="slidenum">
              <a:rPr lang="en-US" smtClean="0"/>
              <a:t>11</a:t>
            </a:fld>
            <a:endParaRPr lang="en-US"/>
          </a:p>
        </p:txBody>
      </p:sp>
      <p:pic>
        <p:nvPicPr>
          <p:cNvPr id="15" name="Content Placeholder 14"/>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654967"/>
            <a:ext cx="4610100" cy="3257804"/>
          </a:xfrm>
        </p:spPr>
      </p:pic>
    </p:spTree>
    <p:extLst>
      <p:ext uri="{BB962C8B-B14F-4D97-AF65-F5344CB8AC3E}">
        <p14:creationId xmlns:p14="http://schemas.microsoft.com/office/powerpoint/2010/main" val="100804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826" y="343321"/>
            <a:ext cx="9371949" cy="2924313"/>
          </a:xfrm>
        </p:spPr>
        <p:txBody>
          <a:bodyPr>
            <a:normAutofit fontScale="90000"/>
          </a:bodyPr>
          <a:lstStyle/>
          <a:p>
            <a:r>
              <a:rPr lang="en-US" dirty="0" smtClean="0">
                <a:solidFill>
                  <a:schemeClr val="tx2"/>
                </a:solidFill>
              </a:rPr>
              <a:t>Succession</a:t>
            </a:r>
            <a:r>
              <a:rPr lang="en-US" dirty="0" smtClean="0"/>
              <a:t> is the gradual change in the community of an ecosystem.  </a:t>
            </a:r>
            <a:r>
              <a:rPr lang="en-US" dirty="0" smtClean="0">
                <a:solidFill>
                  <a:schemeClr val="tx2"/>
                </a:solidFill>
              </a:rPr>
              <a:t>Primary succession </a:t>
            </a:r>
            <a:r>
              <a:rPr lang="en-US" dirty="0" smtClean="0"/>
              <a:t>starts with lichen (pioneer species) and is usually followed by the growth of mosses, grasses, shrubs and trees (climax species).  </a:t>
            </a:r>
            <a:r>
              <a:rPr lang="en-US" dirty="0" smtClean="0">
                <a:solidFill>
                  <a:schemeClr val="tx2"/>
                </a:solidFill>
              </a:rPr>
              <a:t>Secondary succession </a:t>
            </a:r>
            <a:r>
              <a:rPr lang="en-US" dirty="0" smtClean="0"/>
              <a:t>results from a natural disaster and follows the same pathway of primary succession.</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730" y="3267634"/>
            <a:ext cx="7644957" cy="3476066"/>
          </a:xfrm>
          <a:prstGeom prst="rect">
            <a:avLst/>
          </a:prstGeom>
        </p:spPr>
      </p:pic>
    </p:spTree>
    <p:extLst>
      <p:ext uri="{BB962C8B-B14F-4D97-AF65-F5344CB8AC3E}">
        <p14:creationId xmlns:p14="http://schemas.microsoft.com/office/powerpoint/2010/main" val="52184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Plant and animal behaviors can increase chances of survival.</a:t>
            </a:r>
          </a:p>
        </p:txBody>
      </p:sp>
      <p:sp>
        <p:nvSpPr>
          <p:cNvPr id="3" name="Text Placeholder 2"/>
          <p:cNvSpPr>
            <a:spLocks noGrp="1"/>
          </p:cNvSpPr>
          <p:nvPr>
            <p:ph type="body" idx="1"/>
          </p:nvPr>
        </p:nvSpPr>
        <p:spPr/>
        <p:txBody>
          <a:bodyPr/>
          <a:lstStyle/>
          <a:p>
            <a:pPr algn="ctr"/>
            <a:r>
              <a:rPr lang="en-US" dirty="0" smtClean="0"/>
              <a:t>Camouflage</a:t>
            </a:r>
            <a:endParaRPr lang="en-US" dirty="0"/>
          </a:p>
        </p:txBody>
      </p:sp>
      <p:sp>
        <p:nvSpPr>
          <p:cNvPr id="4" name="Content Placeholder 3"/>
          <p:cNvSpPr>
            <a:spLocks noGrp="1"/>
          </p:cNvSpPr>
          <p:nvPr>
            <p:ph sz="half" idx="2"/>
          </p:nvPr>
        </p:nvSpPr>
        <p:spPr/>
        <p:txBody>
          <a:bodyPr/>
          <a:lstStyle/>
          <a:p>
            <a:r>
              <a:rPr lang="en-US" dirty="0" smtClean="0"/>
              <a:t>Blending in with the surrounding environment</a:t>
            </a:r>
            <a:endParaRPr lang="en-US" dirty="0"/>
          </a:p>
        </p:txBody>
      </p:sp>
      <p:sp>
        <p:nvSpPr>
          <p:cNvPr id="5" name="Text Placeholder 4"/>
          <p:cNvSpPr>
            <a:spLocks noGrp="1"/>
          </p:cNvSpPr>
          <p:nvPr>
            <p:ph type="body" sz="quarter" idx="3"/>
          </p:nvPr>
        </p:nvSpPr>
        <p:spPr/>
        <p:txBody>
          <a:bodyPr/>
          <a:lstStyle/>
          <a:p>
            <a:pPr algn="ctr"/>
            <a:r>
              <a:rPr lang="en-US" dirty="0" smtClean="0"/>
              <a:t>Mimicry</a:t>
            </a:r>
            <a:endParaRPr lang="en-US" dirty="0"/>
          </a:p>
        </p:txBody>
      </p:sp>
      <p:sp>
        <p:nvSpPr>
          <p:cNvPr id="6" name="Content Placeholder 5"/>
          <p:cNvSpPr>
            <a:spLocks noGrp="1"/>
          </p:cNvSpPr>
          <p:nvPr>
            <p:ph sz="quarter" idx="4"/>
          </p:nvPr>
        </p:nvSpPr>
        <p:spPr/>
        <p:txBody>
          <a:bodyPr/>
          <a:lstStyle/>
          <a:p>
            <a:r>
              <a:rPr lang="en-US" dirty="0" smtClean="0"/>
              <a:t>Resembling the protective advantages of another organism</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t>13</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270" y="3043052"/>
            <a:ext cx="3321424" cy="332142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846" y="3043052"/>
            <a:ext cx="3397623" cy="3397623"/>
          </a:xfrm>
          <a:prstGeom prst="rect">
            <a:avLst/>
          </a:prstGeom>
        </p:spPr>
      </p:pic>
    </p:spTree>
    <p:extLst>
      <p:ext uri="{BB962C8B-B14F-4D97-AF65-F5344CB8AC3E}">
        <p14:creationId xmlns:p14="http://schemas.microsoft.com/office/powerpoint/2010/main" val="219710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Plant and Animal behaviors can increase chances of survival.</a:t>
            </a:r>
            <a:endParaRPr lang="en-US" dirty="0"/>
          </a:p>
        </p:txBody>
      </p:sp>
      <p:sp>
        <p:nvSpPr>
          <p:cNvPr id="3" name="Text Placeholder 2"/>
          <p:cNvSpPr>
            <a:spLocks noGrp="1"/>
          </p:cNvSpPr>
          <p:nvPr>
            <p:ph type="body" idx="1"/>
          </p:nvPr>
        </p:nvSpPr>
        <p:spPr/>
        <p:txBody>
          <a:bodyPr/>
          <a:lstStyle/>
          <a:p>
            <a:pPr algn="ctr"/>
            <a:r>
              <a:rPr lang="en-US" dirty="0" smtClean="0"/>
              <a:t>Flight/Flee</a:t>
            </a:r>
            <a:endParaRPr lang="en-US" dirty="0"/>
          </a:p>
        </p:txBody>
      </p:sp>
      <p:sp>
        <p:nvSpPr>
          <p:cNvPr id="4" name="Content Placeholder 3"/>
          <p:cNvSpPr>
            <a:spLocks noGrp="1"/>
          </p:cNvSpPr>
          <p:nvPr>
            <p:ph sz="half" idx="2"/>
          </p:nvPr>
        </p:nvSpPr>
        <p:spPr/>
        <p:txBody>
          <a:bodyPr/>
          <a:lstStyle/>
          <a:p>
            <a:r>
              <a:rPr lang="en-US" dirty="0" smtClean="0"/>
              <a:t>Using speed and escape tactics to avoid predators</a:t>
            </a:r>
            <a:endParaRPr lang="en-US" dirty="0"/>
          </a:p>
        </p:txBody>
      </p:sp>
      <p:sp>
        <p:nvSpPr>
          <p:cNvPr id="5" name="Text Placeholder 4"/>
          <p:cNvSpPr>
            <a:spLocks noGrp="1"/>
          </p:cNvSpPr>
          <p:nvPr>
            <p:ph type="body" sz="quarter" idx="3"/>
          </p:nvPr>
        </p:nvSpPr>
        <p:spPr/>
        <p:txBody>
          <a:bodyPr/>
          <a:lstStyle/>
          <a:p>
            <a:pPr algn="ctr"/>
            <a:r>
              <a:rPr lang="en-US" dirty="0" smtClean="0"/>
              <a:t>Tropism</a:t>
            </a:r>
            <a:endParaRPr lang="en-US" dirty="0"/>
          </a:p>
        </p:txBody>
      </p:sp>
      <p:sp>
        <p:nvSpPr>
          <p:cNvPr id="6" name="Content Placeholder 5"/>
          <p:cNvSpPr>
            <a:spLocks noGrp="1"/>
          </p:cNvSpPr>
          <p:nvPr>
            <p:ph sz="quarter" idx="4"/>
          </p:nvPr>
        </p:nvSpPr>
        <p:spPr/>
        <p:txBody>
          <a:bodyPr/>
          <a:lstStyle/>
          <a:p>
            <a:r>
              <a:rPr lang="en-US" dirty="0" smtClean="0"/>
              <a:t>Growth of a plant to an environmental stimulus (Phot0tropism- Light, </a:t>
            </a:r>
            <a:r>
              <a:rPr lang="en-US" dirty="0" err="1" smtClean="0"/>
              <a:t>Gravitropism</a:t>
            </a:r>
            <a:r>
              <a:rPr lang="en-US" dirty="0" smtClean="0"/>
              <a:t>-Gravity)</a:t>
            </a:r>
            <a:endParaRPr lang="en-US" dirty="0"/>
          </a:p>
        </p:txBody>
      </p:sp>
      <p:sp>
        <p:nvSpPr>
          <p:cNvPr id="9" name="Slide Number Placeholder 8"/>
          <p:cNvSpPr>
            <a:spLocks noGrp="1"/>
          </p:cNvSpPr>
          <p:nvPr>
            <p:ph type="sldNum" sz="quarter" idx="12"/>
          </p:nvPr>
        </p:nvSpPr>
        <p:spPr/>
        <p:txBody>
          <a:bodyPr/>
          <a:lstStyle/>
          <a:p>
            <a:fld id="{9CD8D479-8942-46E8-A226-A4E01F7A105C}" type="slidenum">
              <a:rPr lang="en-US" smtClean="0"/>
              <a:t>14</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16" y="3202304"/>
            <a:ext cx="4055383" cy="324430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265" y="3408136"/>
            <a:ext cx="2514600" cy="3038475"/>
          </a:xfrm>
          <a:prstGeom prst="rect">
            <a:avLst/>
          </a:prstGeom>
        </p:spPr>
      </p:pic>
    </p:spTree>
    <p:extLst>
      <p:ext uri="{BB962C8B-B14F-4D97-AF65-F5344CB8AC3E}">
        <p14:creationId xmlns:p14="http://schemas.microsoft.com/office/powerpoint/2010/main" val="10262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err="1" smtClean="0"/>
              <a:t>Organisms</a:t>
            </a:r>
            <a:r>
              <a:rPr lang="fr-FR" dirty="0" smtClean="0"/>
              <a:t> are </a:t>
            </a:r>
            <a:r>
              <a:rPr lang="fr-FR" dirty="0" err="1" smtClean="0"/>
              <a:t>dependent</a:t>
            </a:r>
            <a:r>
              <a:rPr lang="fr-FR" dirty="0" smtClean="0"/>
              <a:t> on one </a:t>
            </a:r>
            <a:r>
              <a:rPr lang="fr-FR" dirty="0" err="1" smtClean="0"/>
              <a:t>another</a:t>
            </a:r>
            <a:r>
              <a:rPr lang="fr-FR" dirty="0" smtClean="0"/>
              <a:t> </a:t>
            </a:r>
            <a:r>
              <a:rPr lang="fr-FR" dirty="0" err="1" smtClean="0"/>
              <a:t>within</a:t>
            </a:r>
            <a:r>
              <a:rPr lang="fr-FR" dirty="0" smtClean="0"/>
              <a:t> an </a:t>
            </a:r>
            <a:r>
              <a:rPr lang="fr-FR" dirty="0" err="1" smtClean="0"/>
              <a:t>ecosystem</a:t>
            </a:r>
            <a:r>
              <a:rPr lang="fr-FR" dirty="0" smtClean="0"/>
              <a:t>.</a:t>
            </a:r>
            <a:endParaRPr lang="en-US" dirty="0"/>
          </a:p>
        </p:txBody>
      </p:sp>
      <p:sp>
        <p:nvSpPr>
          <p:cNvPr id="3" name="Content Placeholder 2"/>
          <p:cNvSpPr>
            <a:spLocks noGrp="1"/>
          </p:cNvSpPr>
          <p:nvPr>
            <p:ph idx="1"/>
          </p:nvPr>
        </p:nvSpPr>
        <p:spPr>
          <a:xfrm>
            <a:off x="1410027" y="1566001"/>
            <a:ext cx="9371948" cy="2064705"/>
          </a:xfrm>
        </p:spPr>
        <p:txBody>
          <a:bodyPr/>
          <a:lstStyle/>
          <a:p>
            <a:r>
              <a:rPr lang="en-US" dirty="0" smtClean="0">
                <a:solidFill>
                  <a:schemeClr val="accent1"/>
                </a:solidFill>
              </a:rPr>
              <a:t>Species</a:t>
            </a:r>
            <a:r>
              <a:rPr lang="en-US" dirty="0" smtClean="0"/>
              <a:t> – one specific type of organism, individual</a:t>
            </a:r>
          </a:p>
          <a:p>
            <a:r>
              <a:rPr lang="en-US" dirty="0" smtClean="0">
                <a:solidFill>
                  <a:schemeClr val="accent1"/>
                </a:solidFill>
              </a:rPr>
              <a:t>Population</a:t>
            </a:r>
            <a:r>
              <a:rPr lang="en-US" dirty="0" smtClean="0"/>
              <a:t> – a group of the same species of organisms</a:t>
            </a:r>
          </a:p>
          <a:p>
            <a:r>
              <a:rPr lang="en-US" dirty="0" smtClean="0">
                <a:solidFill>
                  <a:schemeClr val="accent1"/>
                </a:solidFill>
              </a:rPr>
              <a:t>Community</a:t>
            </a:r>
            <a:r>
              <a:rPr lang="en-US" dirty="0" smtClean="0"/>
              <a:t> – groups of populations of species of organisms</a:t>
            </a:r>
          </a:p>
          <a:p>
            <a:r>
              <a:rPr lang="en-US" dirty="0" smtClean="0">
                <a:solidFill>
                  <a:schemeClr val="accent1"/>
                </a:solidFill>
              </a:rPr>
              <a:t>Ecosystem</a:t>
            </a:r>
            <a:r>
              <a:rPr lang="en-US" dirty="0" smtClean="0"/>
              <a:t> –groups of communities of organisms and abiotic factors (soil, water, air, etc.)</a:t>
            </a:r>
          </a:p>
        </p:txBody>
      </p:sp>
      <p:sp>
        <p:nvSpPr>
          <p:cNvPr id="9" name="Slide Number Placeholder 8"/>
          <p:cNvSpPr>
            <a:spLocks noGrp="1"/>
          </p:cNvSpPr>
          <p:nvPr>
            <p:ph type="sldNum" sz="quarter" idx="12"/>
          </p:nvPr>
        </p:nvSpPr>
        <p:spPr/>
        <p:txBody>
          <a:bodyPr/>
          <a:lstStyle/>
          <a:p>
            <a:fld id="{9CD8D479-8942-46E8-A226-A4E01F7A105C}" type="slidenum">
              <a:rPr lang="en-US" smtClean="0"/>
              <a:pPr/>
              <a:t>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003" y="3349819"/>
            <a:ext cx="5135683" cy="3279581"/>
          </a:xfrm>
          <a:prstGeom prst="rect">
            <a:avLst/>
          </a:prstGeom>
        </p:spPr>
      </p:pic>
    </p:spTree>
    <p:extLst>
      <p:ext uri="{BB962C8B-B14F-4D97-AF65-F5344CB8AC3E}">
        <p14:creationId xmlns:p14="http://schemas.microsoft.com/office/powerpoint/2010/main" val="162871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Energy and matter flows from one organism to another within an ecosystem.</a:t>
            </a:r>
            <a:endParaRPr lang="en-US" dirty="0"/>
          </a:p>
        </p:txBody>
      </p:sp>
      <p:sp>
        <p:nvSpPr>
          <p:cNvPr id="6" name="Slide Number Placeholder 5"/>
          <p:cNvSpPr>
            <a:spLocks noGrp="1"/>
          </p:cNvSpPr>
          <p:nvPr>
            <p:ph type="sldNum" sz="quarter" idx="12"/>
          </p:nvPr>
        </p:nvSpPr>
        <p:spPr/>
        <p:txBody>
          <a:bodyPr/>
          <a:lstStyle/>
          <a:p>
            <a:fld id="{9CD8D479-8942-46E8-A226-A4E01F7A105C}" type="slidenum">
              <a:rPr lang="en-US" smtClean="0"/>
              <a:t>3</a:t>
            </a:fld>
            <a:endParaRPr lang="en-US"/>
          </a:p>
        </p:txBody>
      </p:sp>
      <p:sp>
        <p:nvSpPr>
          <p:cNvPr id="3" name="Content Placeholder 2"/>
          <p:cNvSpPr>
            <a:spLocks noGrp="1"/>
          </p:cNvSpPr>
          <p:nvPr>
            <p:ph idx="1"/>
          </p:nvPr>
        </p:nvSpPr>
        <p:spPr>
          <a:xfrm>
            <a:off x="1410027" y="1566001"/>
            <a:ext cx="9371948" cy="1822658"/>
          </a:xfrm>
        </p:spPr>
        <p:txBody>
          <a:bodyPr/>
          <a:lstStyle/>
          <a:p>
            <a:r>
              <a:rPr lang="en-US" dirty="0" smtClean="0"/>
              <a:t>Producer- organisms that make their own food, autotrophs (plants)</a:t>
            </a:r>
          </a:p>
          <a:p>
            <a:r>
              <a:rPr lang="en-US" dirty="0" smtClean="0"/>
              <a:t>Herbivores – organisms that feed on producers</a:t>
            </a:r>
          </a:p>
          <a:p>
            <a:r>
              <a:rPr lang="en-US" dirty="0" smtClean="0"/>
              <a:t>Carnivores –organisms that feed on herbivores</a:t>
            </a:r>
          </a:p>
          <a:p>
            <a:r>
              <a:rPr lang="en-US" dirty="0" smtClean="0"/>
              <a:t>Omnivores – organisms that feed on carnivores, herbivores or producers.</a:t>
            </a:r>
          </a:p>
          <a:p>
            <a:pPr marL="0" indent="0">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9845" y="3388659"/>
            <a:ext cx="4257675" cy="3190875"/>
          </a:xfrm>
          <a:prstGeom prst="rect">
            <a:avLst/>
          </a:prstGeom>
        </p:spPr>
      </p:pic>
    </p:spTree>
    <p:extLst>
      <p:ext uri="{BB962C8B-B14F-4D97-AF65-F5344CB8AC3E}">
        <p14:creationId xmlns:p14="http://schemas.microsoft.com/office/powerpoint/2010/main" val="220769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6"/>
            <a:ext cx="9371949" cy="5250655"/>
          </a:xfrm>
        </p:spPr>
        <p:txBody>
          <a:bodyPr>
            <a:normAutofit fontScale="90000"/>
          </a:bodyPr>
          <a:lstStyle/>
          <a:p>
            <a:r>
              <a:rPr lang="en-US" dirty="0" smtClean="0"/>
              <a:t/>
            </a:r>
            <a:br>
              <a:rPr lang="en-US" dirty="0" smtClean="0"/>
            </a:br>
            <a:r>
              <a:rPr lang="en-US" dirty="0"/>
              <a:t/>
            </a:r>
            <a:br>
              <a:rPr lang="en-US" dirty="0"/>
            </a:br>
            <a:r>
              <a:rPr lang="en-US" dirty="0"/>
              <a:t>Energy/biomass are reduced as they are transferred from one trophic level to the next on an energy </a:t>
            </a:r>
            <a:r>
              <a:rPr lang="en-US" dirty="0" smtClean="0"/>
              <a:t>pyramid</a:t>
            </a:r>
            <a:br>
              <a:rPr lang="en-US" dirty="0" smtClean="0"/>
            </a:br>
            <a:r>
              <a:rPr lang="en-US" dirty="0"/>
              <a:t/>
            </a:r>
            <a:br>
              <a:rPr lang="en-US" dirty="0"/>
            </a:br>
            <a:r>
              <a:rPr lang="en-US" dirty="0"/>
              <a:t/>
            </a:r>
            <a:br>
              <a:rPr lang="en-US" dirty="0"/>
            </a:br>
            <a:r>
              <a:rPr lang="en-US" dirty="0" smtClean="0"/>
              <a:t>Food chains show a linear transfer of energy and always begin with a producer.</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7" name="Slide Number Placeholder 6"/>
          <p:cNvSpPr>
            <a:spLocks noGrp="1"/>
          </p:cNvSpPr>
          <p:nvPr>
            <p:ph type="sldNum" sz="quarter" idx="12"/>
          </p:nvPr>
        </p:nvSpPr>
        <p:spPr/>
        <p:txBody>
          <a:bodyPr/>
          <a:lstStyle/>
          <a:p>
            <a:fld id="{9CD8D479-8942-46E8-A226-A4E01F7A105C}" type="slidenum">
              <a:rPr lang="en-US" smtClean="0"/>
              <a:t>4</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084" y="2807284"/>
            <a:ext cx="3797551" cy="3606963"/>
          </a:xfrm>
          <a:prstGeom prst="rect">
            <a:avLst/>
          </a:prstGeom>
        </p:spPr>
      </p:pic>
    </p:spTree>
    <p:extLst>
      <p:ext uri="{BB962C8B-B14F-4D97-AF65-F5344CB8AC3E}">
        <p14:creationId xmlns:p14="http://schemas.microsoft.com/office/powerpoint/2010/main" val="18924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webs show a group of related food chains.</a:t>
            </a:r>
          </a:p>
        </p:txBody>
      </p:sp>
      <p:sp>
        <p:nvSpPr>
          <p:cNvPr id="5" name="Date Placeholder 4"/>
          <p:cNvSpPr>
            <a:spLocks noGrp="1"/>
          </p:cNvSpPr>
          <p:nvPr>
            <p:ph type="dt" sz="half" idx="10"/>
          </p:nvPr>
        </p:nvSpPr>
        <p:spPr/>
        <p:txBody>
          <a:bodyPr/>
          <a:lstStyle/>
          <a:p>
            <a:r>
              <a:rPr lang="en-US" smtClean="0"/>
              <a:t>July 22, 2012</a:t>
            </a:r>
            <a:endParaRPr lang="en-US"/>
          </a:p>
        </p:txBody>
      </p:sp>
      <p:sp>
        <p:nvSpPr>
          <p:cNvPr id="6" name="Footer Placeholder 5"/>
          <p:cNvSpPr>
            <a:spLocks noGrp="1"/>
          </p:cNvSpPr>
          <p:nvPr>
            <p:ph type="ftr" sz="quarter" idx="11"/>
          </p:nvPr>
        </p:nvSpPr>
        <p:spPr/>
        <p:txBody>
          <a:bodyPr/>
          <a:lstStyle/>
          <a:p>
            <a:r>
              <a:rPr lang="en-US" smtClean="0"/>
              <a:t>Footer text here</a:t>
            </a:r>
            <a:endParaRPr lang="en-US"/>
          </a:p>
        </p:txBody>
      </p:sp>
      <p:sp>
        <p:nvSpPr>
          <p:cNvPr id="7" name="Slide Number Placeholder 6"/>
          <p:cNvSpPr>
            <a:spLocks noGrp="1"/>
          </p:cNvSpPr>
          <p:nvPr>
            <p:ph type="sldNum" sz="quarter" idx="12"/>
          </p:nvPr>
        </p:nvSpPr>
        <p:spPr/>
        <p:txBody>
          <a:bodyPr/>
          <a:lstStyle/>
          <a:p>
            <a:fld id="{9CD8D479-8942-46E8-A226-A4E01F7A105C}" type="slidenum">
              <a:rPr lang="en-US" smtClean="0"/>
              <a:t>5</a:t>
            </a:fld>
            <a:endParaRPr lang="en-US"/>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35798" y="1699821"/>
            <a:ext cx="4120403" cy="4689411"/>
          </a:xfrm>
          <a:prstGeom prst="rect">
            <a:avLst/>
          </a:prstGeom>
        </p:spPr>
      </p:pic>
    </p:spTree>
    <p:extLst>
      <p:ext uri="{BB962C8B-B14F-4D97-AF65-F5344CB8AC3E}">
        <p14:creationId xmlns:p14="http://schemas.microsoft.com/office/powerpoint/2010/main" val="65989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949" y="1949824"/>
            <a:ext cx="6199095" cy="4370293"/>
          </a:xfrm>
        </p:spPr>
        <p:txBody>
          <a:bodyPr>
            <a:normAutofit/>
          </a:bodyPr>
          <a:lstStyle/>
          <a:p>
            <a:pPr algn="ctr"/>
            <a:r>
              <a:rPr lang="en-US" sz="2800" dirty="0" smtClean="0"/>
              <a:t>The </a:t>
            </a:r>
            <a:r>
              <a:rPr lang="en-US" sz="2800" dirty="0" smtClean="0">
                <a:solidFill>
                  <a:schemeClr val="accent2">
                    <a:lumMod val="75000"/>
                  </a:schemeClr>
                </a:solidFill>
              </a:rPr>
              <a:t>biosphere</a:t>
            </a:r>
            <a:r>
              <a:rPr lang="en-US" sz="2800" dirty="0" smtClean="0"/>
              <a:t> is dominated by specific biomes found in different regions of the globe.</a:t>
            </a:r>
            <a:br>
              <a:rPr lang="en-US" sz="2800" dirty="0" smtClean="0"/>
            </a:br>
            <a:r>
              <a:rPr lang="en-US" sz="2800" dirty="0" smtClean="0">
                <a:solidFill>
                  <a:schemeClr val="accent2">
                    <a:lumMod val="75000"/>
                  </a:schemeClr>
                </a:solidFill>
              </a:rPr>
              <a:t>Tundra</a:t>
            </a:r>
            <a:br>
              <a:rPr lang="en-US" sz="2800" dirty="0" smtClean="0">
                <a:solidFill>
                  <a:schemeClr val="accent2">
                    <a:lumMod val="75000"/>
                  </a:schemeClr>
                </a:solidFill>
              </a:rPr>
            </a:br>
            <a:r>
              <a:rPr lang="en-US" sz="2800" dirty="0" smtClean="0">
                <a:solidFill>
                  <a:schemeClr val="accent2">
                    <a:lumMod val="75000"/>
                  </a:schemeClr>
                </a:solidFill>
              </a:rPr>
              <a:t>Taiga</a:t>
            </a:r>
            <a:br>
              <a:rPr lang="en-US" sz="2800" dirty="0" smtClean="0">
                <a:solidFill>
                  <a:schemeClr val="accent2">
                    <a:lumMod val="75000"/>
                  </a:schemeClr>
                </a:solidFill>
              </a:rPr>
            </a:br>
            <a:r>
              <a:rPr lang="en-US" sz="2800" dirty="0" smtClean="0">
                <a:solidFill>
                  <a:schemeClr val="accent2">
                    <a:lumMod val="75000"/>
                  </a:schemeClr>
                </a:solidFill>
              </a:rPr>
              <a:t>Temperate Forest</a:t>
            </a:r>
            <a:br>
              <a:rPr lang="en-US" sz="2800" dirty="0" smtClean="0">
                <a:solidFill>
                  <a:schemeClr val="accent2">
                    <a:lumMod val="75000"/>
                  </a:schemeClr>
                </a:solidFill>
              </a:rPr>
            </a:br>
            <a:r>
              <a:rPr lang="en-US" sz="2800" dirty="0" smtClean="0">
                <a:solidFill>
                  <a:schemeClr val="accent2">
                    <a:lumMod val="75000"/>
                  </a:schemeClr>
                </a:solidFill>
              </a:rPr>
              <a:t>Rainforest </a:t>
            </a:r>
            <a:br>
              <a:rPr lang="en-US" sz="2800" dirty="0" smtClean="0">
                <a:solidFill>
                  <a:schemeClr val="accent2">
                    <a:lumMod val="75000"/>
                  </a:schemeClr>
                </a:solidFill>
              </a:rPr>
            </a:br>
            <a:r>
              <a:rPr lang="en-US" sz="2800" dirty="0" smtClean="0">
                <a:solidFill>
                  <a:schemeClr val="accent2">
                    <a:lumMod val="75000"/>
                  </a:schemeClr>
                </a:solidFill>
              </a:rPr>
              <a:t>Desert</a:t>
            </a:r>
            <a:br>
              <a:rPr lang="en-US" sz="2800" dirty="0" smtClean="0">
                <a:solidFill>
                  <a:schemeClr val="accent2">
                    <a:lumMod val="75000"/>
                  </a:schemeClr>
                </a:solidFill>
              </a:rPr>
            </a:br>
            <a:r>
              <a:rPr lang="en-US" sz="2800" dirty="0" smtClean="0">
                <a:solidFill>
                  <a:schemeClr val="accent2">
                    <a:lumMod val="75000"/>
                  </a:schemeClr>
                </a:solidFill>
              </a:rPr>
              <a:t>Grassland</a:t>
            </a:r>
            <a:r>
              <a:rPr lang="en-US" sz="2800" dirty="0" smtClean="0"/>
              <a:t/>
            </a:r>
            <a:br>
              <a:rPr lang="en-US" sz="2800" dirty="0" smtClean="0"/>
            </a:br>
            <a:endParaRPr lang="en-US" sz="2800" dirty="0"/>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Regions of the Biosphere</a:t>
            </a:r>
            <a:endParaRPr lang="en-US" dirty="0"/>
          </a:p>
        </p:txBody>
      </p:sp>
      <p:sp>
        <p:nvSpPr>
          <p:cNvPr id="3" name="Text Placeholder 2"/>
          <p:cNvSpPr>
            <a:spLocks noGrp="1"/>
          </p:cNvSpPr>
          <p:nvPr>
            <p:ph type="body" idx="1"/>
          </p:nvPr>
        </p:nvSpPr>
        <p:spPr/>
        <p:txBody>
          <a:bodyPr/>
          <a:lstStyle/>
          <a:p>
            <a:pPr algn="ctr"/>
            <a:r>
              <a:rPr lang="en-US" dirty="0" smtClean="0"/>
              <a:t>Tundra</a:t>
            </a:r>
            <a:endParaRPr lang="en-US" dirty="0"/>
          </a:p>
        </p:txBody>
      </p:sp>
      <p:sp>
        <p:nvSpPr>
          <p:cNvPr id="4" name="Content Placeholder 3"/>
          <p:cNvSpPr>
            <a:spLocks noGrp="1"/>
          </p:cNvSpPr>
          <p:nvPr>
            <p:ph sz="half" idx="2"/>
          </p:nvPr>
        </p:nvSpPr>
        <p:spPr/>
        <p:txBody>
          <a:bodyPr/>
          <a:lstStyle/>
          <a:p>
            <a:r>
              <a:rPr lang="en-US" dirty="0" smtClean="0"/>
              <a:t>Very cold, permafrost, lichens/mosses, animals with high fat content, North pole</a:t>
            </a:r>
            <a:endParaRPr lang="en-US" dirty="0"/>
          </a:p>
        </p:txBody>
      </p:sp>
      <p:sp>
        <p:nvSpPr>
          <p:cNvPr id="5" name="Text Placeholder 4"/>
          <p:cNvSpPr>
            <a:spLocks noGrp="1"/>
          </p:cNvSpPr>
          <p:nvPr>
            <p:ph type="body" sz="quarter" idx="3"/>
          </p:nvPr>
        </p:nvSpPr>
        <p:spPr/>
        <p:txBody>
          <a:bodyPr/>
          <a:lstStyle/>
          <a:p>
            <a:pPr algn="ctr"/>
            <a:r>
              <a:rPr lang="en-US" dirty="0" smtClean="0"/>
              <a:t>Taiga</a:t>
            </a:r>
            <a:endParaRPr lang="en-US" dirty="0"/>
          </a:p>
        </p:txBody>
      </p:sp>
      <p:pic>
        <p:nvPicPr>
          <p:cNvPr id="10" name="Content Placeholder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637716" y="3363026"/>
            <a:ext cx="3787004" cy="2524669"/>
          </a:xfrm>
        </p:spPr>
      </p:pic>
      <p:sp>
        <p:nvSpPr>
          <p:cNvPr id="9" name="Slide Number Placeholder 8"/>
          <p:cNvSpPr>
            <a:spLocks noGrp="1"/>
          </p:cNvSpPr>
          <p:nvPr>
            <p:ph type="sldNum" sz="quarter" idx="12"/>
          </p:nvPr>
        </p:nvSpPr>
        <p:spPr/>
        <p:txBody>
          <a:bodyPr/>
          <a:lstStyle/>
          <a:p>
            <a:fld id="{9CD8D479-8942-46E8-A226-A4E01F7A105C}" type="slidenum">
              <a:rPr lang="en-US" smtClean="0"/>
              <a:t>7</a:t>
            </a:fld>
            <a:endParaRPr lang="en-US"/>
          </a:p>
        </p:txBody>
      </p:sp>
      <p:sp>
        <p:nvSpPr>
          <p:cNvPr id="11" name="TextBox 10"/>
          <p:cNvSpPr txBox="1"/>
          <p:nvPr/>
        </p:nvSpPr>
        <p:spPr>
          <a:xfrm>
            <a:off x="6172200" y="2473219"/>
            <a:ext cx="5392271"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Cold, evergreen forest (conifers), animals with heavy coats, Northern Latitudes.</a:t>
            </a:r>
            <a:endParaRPr lang="en-US" sz="22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212" y="3242270"/>
            <a:ext cx="3208245" cy="3208245"/>
          </a:xfrm>
          <a:prstGeom prst="rect">
            <a:avLst/>
          </a:prstGeom>
        </p:spPr>
      </p:pic>
    </p:spTree>
    <p:extLst>
      <p:ext uri="{BB962C8B-B14F-4D97-AF65-F5344CB8AC3E}">
        <p14:creationId xmlns:p14="http://schemas.microsoft.com/office/powerpoint/2010/main" val="88354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Regions of the Biosphere</a:t>
            </a:r>
            <a:endParaRPr lang="en-US" dirty="0"/>
          </a:p>
        </p:txBody>
      </p:sp>
      <p:sp>
        <p:nvSpPr>
          <p:cNvPr id="3" name="Text Placeholder 2"/>
          <p:cNvSpPr>
            <a:spLocks noGrp="1"/>
          </p:cNvSpPr>
          <p:nvPr>
            <p:ph type="body" idx="1"/>
          </p:nvPr>
        </p:nvSpPr>
        <p:spPr/>
        <p:txBody>
          <a:bodyPr/>
          <a:lstStyle/>
          <a:p>
            <a:pPr algn="ctr"/>
            <a:r>
              <a:rPr lang="en-US" dirty="0" smtClean="0"/>
              <a:t>Temperate Forest</a:t>
            </a:r>
            <a:endParaRPr lang="en-US" dirty="0"/>
          </a:p>
        </p:txBody>
      </p:sp>
      <p:sp>
        <p:nvSpPr>
          <p:cNvPr id="4" name="Content Placeholder 3"/>
          <p:cNvSpPr>
            <a:spLocks noGrp="1"/>
          </p:cNvSpPr>
          <p:nvPr>
            <p:ph sz="half" idx="2"/>
          </p:nvPr>
        </p:nvSpPr>
        <p:spPr/>
        <p:txBody>
          <a:bodyPr/>
          <a:lstStyle/>
          <a:p>
            <a:r>
              <a:rPr lang="en-US" dirty="0" smtClean="0"/>
              <a:t>Seasonal, deciduous forest, Northeast United States</a:t>
            </a:r>
            <a:endParaRPr lang="en-US" dirty="0"/>
          </a:p>
        </p:txBody>
      </p:sp>
      <p:sp>
        <p:nvSpPr>
          <p:cNvPr id="5" name="Text Placeholder 4"/>
          <p:cNvSpPr>
            <a:spLocks noGrp="1"/>
          </p:cNvSpPr>
          <p:nvPr>
            <p:ph type="body" sz="quarter" idx="3"/>
          </p:nvPr>
        </p:nvSpPr>
        <p:spPr/>
        <p:txBody>
          <a:bodyPr/>
          <a:lstStyle/>
          <a:p>
            <a:pPr algn="ctr"/>
            <a:r>
              <a:rPr lang="en-US" dirty="0" smtClean="0"/>
              <a:t>Rainforest</a:t>
            </a:r>
            <a:endParaRPr lang="en-US" dirty="0"/>
          </a:p>
        </p:txBody>
      </p:sp>
      <p:sp>
        <p:nvSpPr>
          <p:cNvPr id="6" name="Content Placeholder 5"/>
          <p:cNvSpPr>
            <a:spLocks noGrp="1"/>
          </p:cNvSpPr>
          <p:nvPr>
            <p:ph sz="quarter" idx="4"/>
          </p:nvPr>
        </p:nvSpPr>
        <p:spPr/>
        <p:txBody>
          <a:bodyPr/>
          <a:lstStyle/>
          <a:p>
            <a:r>
              <a:rPr lang="en-US" dirty="0" smtClean="0"/>
              <a:t>Humid, dense tropical vegetation, diverse animal life, sub equator.</a:t>
            </a:r>
            <a:endParaRPr lang="en-US" dirty="0"/>
          </a:p>
        </p:txBody>
      </p:sp>
      <p:sp>
        <p:nvSpPr>
          <p:cNvPr id="7" name="Date Placeholder 6"/>
          <p:cNvSpPr>
            <a:spLocks noGrp="1"/>
          </p:cNvSpPr>
          <p:nvPr>
            <p:ph type="dt" sz="half" idx="10"/>
          </p:nvPr>
        </p:nvSpPr>
        <p:spPr/>
        <p:txBody>
          <a:bodyPr/>
          <a:lstStyle/>
          <a:p>
            <a:r>
              <a:rPr lang="en-US" smtClean="0"/>
              <a:t>July 22, 2012</a:t>
            </a:r>
            <a:endParaRPr lang="en-US"/>
          </a:p>
        </p:txBody>
      </p:sp>
      <p:sp>
        <p:nvSpPr>
          <p:cNvPr id="8" name="Footer Placeholder 7"/>
          <p:cNvSpPr>
            <a:spLocks noGrp="1"/>
          </p:cNvSpPr>
          <p:nvPr>
            <p:ph type="ftr" sz="quarter" idx="11"/>
          </p:nvPr>
        </p:nvSpPr>
        <p:spPr/>
        <p:txBody>
          <a:bodyPr/>
          <a:lstStyle/>
          <a:p>
            <a:r>
              <a:rPr lang="en-US" smtClean="0"/>
              <a:t>Footer text here</a:t>
            </a:r>
            <a:endParaRPr lang="en-US"/>
          </a:p>
        </p:txBody>
      </p:sp>
      <p:sp>
        <p:nvSpPr>
          <p:cNvPr id="9" name="Slide Number Placeholder 8"/>
          <p:cNvSpPr>
            <a:spLocks noGrp="1"/>
          </p:cNvSpPr>
          <p:nvPr>
            <p:ph type="sldNum" sz="quarter" idx="12"/>
          </p:nvPr>
        </p:nvSpPr>
        <p:spPr/>
        <p:txBody>
          <a:bodyPr/>
          <a:lstStyle/>
          <a:p>
            <a:fld id="{9CD8D479-8942-46E8-A226-A4E01F7A105C}" type="slidenum">
              <a:rPr lang="en-US" smtClean="0"/>
              <a:t>8</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16" y="3316101"/>
            <a:ext cx="3333750" cy="26193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092" y="3182648"/>
            <a:ext cx="2198315" cy="3226884"/>
          </a:xfrm>
          <a:prstGeom prst="rect">
            <a:avLst/>
          </a:prstGeom>
        </p:spPr>
      </p:pic>
    </p:spTree>
    <p:extLst>
      <p:ext uri="{BB962C8B-B14F-4D97-AF65-F5344CB8AC3E}">
        <p14:creationId xmlns:p14="http://schemas.microsoft.com/office/powerpoint/2010/main" val="101269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34942"/>
            <a:ext cx="9371949" cy="1183566"/>
          </a:xfrm>
        </p:spPr>
        <p:txBody>
          <a:bodyPr/>
          <a:lstStyle/>
          <a:p>
            <a:pPr algn="ctr"/>
            <a:r>
              <a:rPr lang="en-US" dirty="0" smtClean="0"/>
              <a:t>Regions of the Biosphere</a:t>
            </a:r>
            <a:endParaRPr lang="en-US" dirty="0"/>
          </a:p>
        </p:txBody>
      </p:sp>
      <p:sp>
        <p:nvSpPr>
          <p:cNvPr id="3" name="Text Placeholder 2"/>
          <p:cNvSpPr>
            <a:spLocks noGrp="1"/>
          </p:cNvSpPr>
          <p:nvPr>
            <p:ph type="body" idx="1"/>
          </p:nvPr>
        </p:nvSpPr>
        <p:spPr/>
        <p:txBody>
          <a:bodyPr/>
          <a:lstStyle/>
          <a:p>
            <a:pPr algn="ctr"/>
            <a:r>
              <a:rPr lang="en-US" dirty="0" smtClean="0"/>
              <a:t>Desert</a:t>
            </a:r>
            <a:endParaRPr lang="en-US" dirty="0"/>
          </a:p>
        </p:txBody>
      </p:sp>
      <p:sp>
        <p:nvSpPr>
          <p:cNvPr id="4" name="Content Placeholder 3"/>
          <p:cNvSpPr>
            <a:spLocks noGrp="1"/>
          </p:cNvSpPr>
          <p:nvPr>
            <p:ph sz="half" idx="2"/>
          </p:nvPr>
        </p:nvSpPr>
        <p:spPr/>
        <p:txBody>
          <a:bodyPr/>
          <a:lstStyle/>
          <a:p>
            <a:r>
              <a:rPr lang="en-US" dirty="0" smtClean="0"/>
              <a:t>Dry, fleshy/water conserving plants, cold blooded animals, SW United States</a:t>
            </a:r>
            <a:endParaRPr lang="en-US" dirty="0"/>
          </a:p>
        </p:txBody>
      </p:sp>
      <p:sp>
        <p:nvSpPr>
          <p:cNvPr id="5" name="Text Placeholder 4"/>
          <p:cNvSpPr>
            <a:spLocks noGrp="1"/>
          </p:cNvSpPr>
          <p:nvPr>
            <p:ph type="body" sz="quarter" idx="3"/>
          </p:nvPr>
        </p:nvSpPr>
        <p:spPr/>
        <p:txBody>
          <a:bodyPr/>
          <a:lstStyle/>
          <a:p>
            <a:pPr algn="ctr"/>
            <a:r>
              <a:rPr lang="en-US" dirty="0" smtClean="0"/>
              <a:t>Grassland</a:t>
            </a:r>
            <a:endParaRPr lang="en-US" dirty="0"/>
          </a:p>
        </p:txBody>
      </p:sp>
      <p:sp>
        <p:nvSpPr>
          <p:cNvPr id="6" name="Content Placeholder 5"/>
          <p:cNvSpPr>
            <a:spLocks noGrp="1"/>
          </p:cNvSpPr>
          <p:nvPr>
            <p:ph sz="quarter" idx="4"/>
          </p:nvPr>
        </p:nvSpPr>
        <p:spPr/>
        <p:txBody>
          <a:bodyPr/>
          <a:lstStyle/>
          <a:p>
            <a:r>
              <a:rPr lang="en-US" dirty="0" smtClean="0"/>
              <a:t>Arid, grasses/shrubs, burrowing/grazing animals, Midwest United States.</a:t>
            </a:r>
            <a:endParaRPr lang="en-US" dirty="0"/>
          </a:p>
        </p:txBody>
      </p:sp>
      <p:sp>
        <p:nvSpPr>
          <p:cNvPr id="7" name="Date Placeholder 6"/>
          <p:cNvSpPr>
            <a:spLocks noGrp="1"/>
          </p:cNvSpPr>
          <p:nvPr>
            <p:ph type="dt" sz="half" idx="10"/>
          </p:nvPr>
        </p:nvSpPr>
        <p:spPr/>
        <p:txBody>
          <a:bodyPr/>
          <a:lstStyle/>
          <a:p>
            <a:r>
              <a:rPr lang="en-US" smtClean="0"/>
              <a:t>July 22, 2012</a:t>
            </a:r>
            <a:endParaRPr lang="en-US"/>
          </a:p>
        </p:txBody>
      </p:sp>
      <p:sp>
        <p:nvSpPr>
          <p:cNvPr id="8" name="Footer Placeholder 7"/>
          <p:cNvSpPr>
            <a:spLocks noGrp="1"/>
          </p:cNvSpPr>
          <p:nvPr>
            <p:ph type="ftr" sz="quarter" idx="11"/>
          </p:nvPr>
        </p:nvSpPr>
        <p:spPr/>
        <p:txBody>
          <a:bodyPr/>
          <a:lstStyle/>
          <a:p>
            <a:r>
              <a:rPr lang="en-US" smtClean="0"/>
              <a:t>Footer text here</a:t>
            </a:r>
            <a:endParaRPr lang="en-US"/>
          </a:p>
        </p:txBody>
      </p:sp>
      <p:sp>
        <p:nvSpPr>
          <p:cNvPr id="9" name="Slide Number Placeholder 8"/>
          <p:cNvSpPr>
            <a:spLocks noGrp="1"/>
          </p:cNvSpPr>
          <p:nvPr>
            <p:ph type="sldNum" sz="quarter" idx="12"/>
          </p:nvPr>
        </p:nvSpPr>
        <p:spPr/>
        <p:txBody>
          <a:bodyPr/>
          <a:lstStyle/>
          <a:p>
            <a:fld id="{9CD8D479-8942-46E8-A226-A4E01F7A105C}" type="slidenum">
              <a:rPr lang="en-US" smtClean="0"/>
              <a:t>9</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069" y="2996260"/>
            <a:ext cx="5058335" cy="386174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845" y="3309080"/>
            <a:ext cx="4876800" cy="2389632"/>
          </a:xfrm>
          <a:prstGeom prst="rect">
            <a:avLst/>
          </a:prstGeom>
        </p:spPr>
      </p:pic>
    </p:spTree>
    <p:extLst>
      <p:ext uri="{BB962C8B-B14F-4D97-AF65-F5344CB8AC3E}">
        <p14:creationId xmlns:p14="http://schemas.microsoft.com/office/powerpoint/2010/main" val="288078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ecology education photo presentation</Template>
  <TotalTime>0</TotalTime>
  <Words>465</Words>
  <Application>Microsoft Office PowerPoint</Application>
  <PresentationFormat>Widescreen</PresentationFormat>
  <Paragraphs>70</Paragraphs>
  <Slides>14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Corbel</vt:lpstr>
      <vt:lpstr>Ecology 16x9</vt:lpstr>
      <vt:lpstr>Milestone Minutes Ecology Week 4</vt:lpstr>
      <vt:lpstr>Organisms are dependent on one another within an ecosystem.</vt:lpstr>
      <vt:lpstr>Energy and matter flows from one organism to another within an ecosystem.</vt:lpstr>
      <vt:lpstr>  Energy/biomass are reduced as they are transferred from one trophic level to the next on an energy pyramid   Food chains show a linear transfer of energy and always begin with a producer.     </vt:lpstr>
      <vt:lpstr>Food webs show a group of related food chains.</vt:lpstr>
      <vt:lpstr>The biosphere is dominated by specific biomes found in different regions of the globe. Tundra Taiga Temperate Forest Rainforest  Desert Grassland </vt:lpstr>
      <vt:lpstr>Regions of the Biosphere</vt:lpstr>
      <vt:lpstr>Regions of the Biosphere</vt:lpstr>
      <vt:lpstr>Regions of the Biosphere</vt:lpstr>
      <vt:lpstr>Human behavior can have a negative impact on the environment.</vt:lpstr>
      <vt:lpstr>Human impact on the environment.</vt:lpstr>
      <vt:lpstr>Succession is the gradual change in the community of an ecosystem.  Primary succession starts with lichen (pioneer species) and is usually followed by the growth of mosses, grasses, shrubs and trees (climax species).  Secondary succession results from a natural disaster and follows the same pathway of primary succession.</vt:lpstr>
      <vt:lpstr>Plant and animal behaviors can increase chances of survival.</vt:lpstr>
      <vt:lpstr>Plant and Animal behaviors can increase chances of survival.</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2015-02-22T17:37:38Z</dcterms:created>
  <dcterms:modified xsi:type="dcterms:W3CDTF">2015-02-22T19:54:54Z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